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304" r:id="rId2"/>
    <p:sldId id="256" r:id="rId3"/>
    <p:sldId id="257" r:id="rId4"/>
    <p:sldId id="259" r:id="rId5"/>
    <p:sldId id="263" r:id="rId6"/>
    <p:sldId id="314" r:id="rId7"/>
    <p:sldId id="260" r:id="rId8"/>
    <p:sldId id="261" r:id="rId9"/>
    <p:sldId id="262" r:id="rId10"/>
    <p:sldId id="264" r:id="rId11"/>
    <p:sldId id="316" r:id="rId12"/>
    <p:sldId id="317" r:id="rId13"/>
    <p:sldId id="318" r:id="rId14"/>
    <p:sldId id="270" r:id="rId15"/>
    <p:sldId id="265" r:id="rId16"/>
    <p:sldId id="319" r:id="rId17"/>
    <p:sldId id="342" r:id="rId18"/>
    <p:sldId id="337" r:id="rId19"/>
    <p:sldId id="290" r:id="rId20"/>
    <p:sldId id="291" r:id="rId21"/>
    <p:sldId id="292" r:id="rId22"/>
    <p:sldId id="293" r:id="rId23"/>
    <p:sldId id="294" r:id="rId24"/>
    <p:sldId id="295" r:id="rId25"/>
    <p:sldId id="341" r:id="rId26"/>
    <p:sldId id="343" r:id="rId27"/>
    <p:sldId id="334" r:id="rId28"/>
    <p:sldId id="335" r:id="rId29"/>
    <p:sldId id="339" r:id="rId30"/>
    <p:sldId id="344" r:id="rId31"/>
    <p:sldId id="345" r:id="rId32"/>
    <p:sldId id="346" r:id="rId33"/>
    <p:sldId id="347" r:id="rId34"/>
    <p:sldId id="348" r:id="rId35"/>
    <p:sldId id="349" r:id="rId36"/>
    <p:sldId id="350" r:id="rId37"/>
    <p:sldId id="338" r:id="rId38"/>
    <p:sldId id="340" r:id="rId39"/>
    <p:sldId id="329" r:id="rId40"/>
    <p:sldId id="330" r:id="rId41"/>
    <p:sldId id="331" r:id="rId42"/>
    <p:sldId id="332" r:id="rId43"/>
    <p:sldId id="333" r:id="rId44"/>
    <p:sldId id="351" r:id="rId45"/>
    <p:sldId id="303" r:id="rId46"/>
    <p:sldId id="31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9" autoAdjust="0"/>
    <p:restoredTop sz="86409" autoAdjust="0"/>
  </p:normalViewPr>
  <p:slideViewPr>
    <p:cSldViewPr>
      <p:cViewPr varScale="1">
        <p:scale>
          <a:sx n="79" d="100"/>
          <a:sy n="79" d="100"/>
        </p:scale>
        <p:origin x="-882" y="-96"/>
      </p:cViewPr>
      <p:guideLst>
        <p:guide orient="horz" pos="2160"/>
        <p:guide pos="2880"/>
      </p:guideLst>
    </p:cSldViewPr>
  </p:slideViewPr>
  <p:outlineViewPr>
    <p:cViewPr>
      <p:scale>
        <a:sx n="33" d="100"/>
        <a:sy n="33" d="100"/>
      </p:scale>
      <p:origin x="0" y="35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9FE977-D6BA-4C78-A740-38CE8D50E8EA}" type="datetimeFigureOut">
              <a:rPr lang="en-US" smtClean="0"/>
              <a:pPr/>
              <a:t>6/7/2012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1BF39F-326D-48BA-A6A6-242682954281}" type="slidenum">
              <a:rPr lang="en-US" smtClean="0"/>
              <a:pPr/>
              <a:t>‹#›</a:t>
            </a:fld>
            <a:endParaRPr lang="en-US"/>
          </a:p>
        </p:txBody>
      </p:sp>
    </p:spTree>
    <p:extLst>
      <p:ext uri="{BB962C8B-B14F-4D97-AF65-F5344CB8AC3E}">
        <p14:creationId xmlns:p14="http://schemas.microsoft.com/office/powerpoint/2010/main" val="2872025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F39F-326D-48BA-A6A6-242682954281}"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62AFEDC-C4AB-4B83-8E83-C4CFA2C6E6A5}" type="datetimeFigureOut">
              <a:rPr lang="en-US" smtClean="0"/>
              <a:pPr/>
              <a:t>6/7/2012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F0DB49D-711D-4225-B93F-597F8B8A909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2AFEDC-C4AB-4B83-8E83-C4CFA2C6E6A5}" type="datetimeFigureOut">
              <a:rPr lang="en-US" smtClean="0"/>
              <a:pPr/>
              <a:t>6/7/2012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DB49D-711D-4225-B93F-597F8B8A90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2AFEDC-C4AB-4B83-8E83-C4CFA2C6E6A5}" type="datetimeFigureOut">
              <a:rPr lang="en-US" smtClean="0"/>
              <a:pPr/>
              <a:t>6/7/2012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DB49D-711D-4225-B93F-597F8B8A90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62AFEDC-C4AB-4B83-8E83-C4CFA2C6E6A5}" type="datetimeFigureOut">
              <a:rPr lang="en-US" smtClean="0"/>
              <a:pPr/>
              <a:t>6/7/2012</a:t>
            </a:fld>
            <a:endParaRPr lang="en-US"/>
          </a:p>
        </p:txBody>
      </p:sp>
      <p:sp>
        <p:nvSpPr>
          <p:cNvPr id="9" name="Slide Number Placeholder 8"/>
          <p:cNvSpPr>
            <a:spLocks noGrp="1"/>
          </p:cNvSpPr>
          <p:nvPr>
            <p:ph type="sldNum" sz="quarter" idx="15"/>
          </p:nvPr>
        </p:nvSpPr>
        <p:spPr/>
        <p:txBody>
          <a:bodyPr rtlCol="0"/>
          <a:lstStyle/>
          <a:p>
            <a:fld id="{1F0DB49D-711D-4225-B93F-597F8B8A909E}"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62AFEDC-C4AB-4B83-8E83-C4CFA2C6E6A5}" type="datetimeFigureOut">
              <a:rPr lang="en-US" smtClean="0"/>
              <a:pPr/>
              <a:t>6/7/2012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F0DB49D-711D-4225-B93F-597F8B8A909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62AFEDC-C4AB-4B83-8E83-C4CFA2C6E6A5}" type="datetimeFigureOut">
              <a:rPr lang="en-US" smtClean="0"/>
              <a:pPr/>
              <a:t>6/7/2012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DB49D-711D-4225-B93F-597F8B8A909E}"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62AFEDC-C4AB-4B83-8E83-C4CFA2C6E6A5}" type="datetimeFigureOut">
              <a:rPr lang="en-US" smtClean="0"/>
              <a:pPr/>
              <a:t>6/7/2012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0DB49D-711D-4225-B93F-597F8B8A909E}"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62AFEDC-C4AB-4B83-8E83-C4CFA2C6E6A5}" type="datetimeFigureOut">
              <a:rPr lang="en-US" smtClean="0"/>
              <a:pPr/>
              <a:t>6/7/2012</a:t>
            </a:fld>
            <a:endParaRPr lang="en-US"/>
          </a:p>
        </p:txBody>
      </p:sp>
      <p:sp>
        <p:nvSpPr>
          <p:cNvPr id="7" name="Slide Number Placeholder 6"/>
          <p:cNvSpPr>
            <a:spLocks noGrp="1"/>
          </p:cNvSpPr>
          <p:nvPr>
            <p:ph type="sldNum" sz="quarter" idx="11"/>
          </p:nvPr>
        </p:nvSpPr>
        <p:spPr/>
        <p:txBody>
          <a:bodyPr rtlCol="0"/>
          <a:lstStyle/>
          <a:p>
            <a:fld id="{1F0DB49D-711D-4225-B93F-597F8B8A909E}"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AFEDC-C4AB-4B83-8E83-C4CFA2C6E6A5}" type="datetimeFigureOut">
              <a:rPr lang="en-US" smtClean="0"/>
              <a:pPr/>
              <a:t>6/7/2012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0DB49D-711D-4225-B93F-597F8B8A90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62AFEDC-C4AB-4B83-8E83-C4CFA2C6E6A5}" type="datetimeFigureOut">
              <a:rPr lang="en-US" smtClean="0"/>
              <a:pPr/>
              <a:t>6/7/2012</a:t>
            </a:fld>
            <a:endParaRPr lang="en-US"/>
          </a:p>
        </p:txBody>
      </p:sp>
      <p:sp>
        <p:nvSpPr>
          <p:cNvPr id="22" name="Slide Number Placeholder 21"/>
          <p:cNvSpPr>
            <a:spLocks noGrp="1"/>
          </p:cNvSpPr>
          <p:nvPr>
            <p:ph type="sldNum" sz="quarter" idx="15"/>
          </p:nvPr>
        </p:nvSpPr>
        <p:spPr/>
        <p:txBody>
          <a:bodyPr rtlCol="0"/>
          <a:lstStyle/>
          <a:p>
            <a:fld id="{1F0DB49D-711D-4225-B93F-597F8B8A909E}"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62AFEDC-C4AB-4B83-8E83-C4CFA2C6E6A5}" type="datetimeFigureOut">
              <a:rPr lang="en-US" smtClean="0"/>
              <a:pPr/>
              <a:t>6/7/2012</a:t>
            </a:fld>
            <a:endParaRPr lang="en-US"/>
          </a:p>
        </p:txBody>
      </p:sp>
      <p:sp>
        <p:nvSpPr>
          <p:cNvPr id="18" name="Slide Number Placeholder 17"/>
          <p:cNvSpPr>
            <a:spLocks noGrp="1"/>
          </p:cNvSpPr>
          <p:nvPr>
            <p:ph type="sldNum" sz="quarter" idx="11"/>
          </p:nvPr>
        </p:nvSpPr>
        <p:spPr/>
        <p:txBody>
          <a:bodyPr rtlCol="0"/>
          <a:lstStyle/>
          <a:p>
            <a:fld id="{1F0DB49D-711D-4225-B93F-597F8B8A909E}"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62AFEDC-C4AB-4B83-8E83-C4CFA2C6E6A5}" type="datetimeFigureOut">
              <a:rPr lang="en-US" smtClean="0"/>
              <a:pPr/>
              <a:t>6/7/2012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F0DB49D-711D-4225-B93F-597F8B8A90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civil-engg-world.blogspot.com/2009/04/requirements-for-footing.html"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wikipedia.co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28600" y="0"/>
            <a:ext cx="8458200" cy="3416320"/>
          </a:xfrm>
          <a:prstGeom prst="rect">
            <a:avLst/>
          </a:prstGeom>
          <a:noFill/>
        </p:spPr>
        <p:txBody>
          <a:bodyPr wrap="squar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FOUNDATION OF </a:t>
            </a:r>
          </a:p>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BRIDGE ON</a:t>
            </a:r>
          </a:p>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BLACK COTTON / Clay SOIL</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685800"/>
          </a:xfrm>
        </p:spPr>
        <p:txBody>
          <a:bodyPr>
            <a:noAutofit/>
          </a:bodyPr>
          <a:lstStyle/>
          <a:p>
            <a:pPr algn="ctr"/>
            <a:r>
              <a:rPr lang="en-US" sz="4400" b="1" i="1" dirty="0" smtClean="0">
                <a:solidFill>
                  <a:schemeClr val="accent1">
                    <a:lumMod val="75000"/>
                  </a:schemeClr>
                </a:solidFill>
              </a:rPr>
              <a:t>Description </a:t>
            </a:r>
            <a:endParaRPr lang="en-US" sz="4400" b="1" i="1" dirty="0">
              <a:solidFill>
                <a:schemeClr val="accent1">
                  <a:lumMod val="75000"/>
                </a:schemeClr>
              </a:solidFill>
            </a:endParaRPr>
          </a:p>
        </p:txBody>
      </p:sp>
      <p:sp>
        <p:nvSpPr>
          <p:cNvPr id="3" name="Content Placeholder 2"/>
          <p:cNvSpPr>
            <a:spLocks noGrp="1"/>
          </p:cNvSpPr>
          <p:nvPr>
            <p:ph sz="quarter" idx="1"/>
          </p:nvPr>
        </p:nvSpPr>
        <p:spPr>
          <a:xfrm>
            <a:off x="228600" y="762000"/>
            <a:ext cx="7924800" cy="6096000"/>
          </a:xfrm>
        </p:spPr>
        <p:txBody>
          <a:bodyPr>
            <a:normAutofit lnSpcReduction="10000"/>
          </a:bodyPr>
          <a:lstStyle/>
          <a:p>
            <a:pPr>
              <a:buFont typeface="Wingdings" pitchFamily="2" charset="2"/>
              <a:buChar char="v"/>
            </a:pPr>
            <a:r>
              <a:rPr lang="en-US" sz="3200" b="1" i="1" dirty="0" smtClean="0"/>
              <a:t>Foundation :</a:t>
            </a:r>
            <a:r>
              <a:rPr lang="en-US" sz="3200" dirty="0" smtClean="0"/>
              <a:t> </a:t>
            </a:r>
          </a:p>
          <a:p>
            <a:r>
              <a:rPr lang="en-US" dirty="0" smtClean="0"/>
              <a:t>The foundation is the main part of any construction. The stability or the strength of the structure depend on foundation.</a:t>
            </a:r>
            <a:endParaRPr lang="en-US" i="1" dirty="0" smtClean="0"/>
          </a:p>
          <a:p>
            <a:r>
              <a:rPr lang="en-US" dirty="0" smtClean="0"/>
              <a:t>There are different  types of foundations for the different types of soils. Types of foundations used are as under.</a:t>
            </a:r>
          </a:p>
          <a:p>
            <a:endParaRPr lang="en-US" i="1" dirty="0" smtClean="0"/>
          </a:p>
          <a:p>
            <a:pPr>
              <a:buNone/>
            </a:pPr>
            <a:r>
              <a:rPr lang="en-US" sz="3200" b="1" i="1" dirty="0" smtClean="0"/>
              <a:t> </a:t>
            </a:r>
            <a:endParaRPr lang="en-US" sz="3200" i="1" dirty="0" smtClean="0"/>
          </a:p>
          <a:p>
            <a:pPr marL="457200" lvl="0" indent="-457200">
              <a:buFont typeface="+mj-lt"/>
              <a:buAutoNum type="arabicPeriod"/>
            </a:pPr>
            <a:r>
              <a:rPr lang="en-US" dirty="0" smtClean="0"/>
              <a:t>Pile  foundation</a:t>
            </a:r>
            <a:endParaRPr lang="en-US" i="1" dirty="0" smtClean="0"/>
          </a:p>
          <a:p>
            <a:pPr marL="457200" lvl="0" indent="-457200">
              <a:buFont typeface="+mj-lt"/>
              <a:buAutoNum type="arabicPeriod"/>
            </a:pPr>
            <a:r>
              <a:rPr lang="en-US" dirty="0" smtClean="0"/>
              <a:t>deep foundation</a:t>
            </a:r>
            <a:endParaRPr lang="en-US" i="1" dirty="0" smtClean="0"/>
          </a:p>
          <a:p>
            <a:pPr marL="457200" lvl="0" indent="-457200">
              <a:buFont typeface="+mj-lt"/>
              <a:buAutoNum type="arabicPeriod"/>
            </a:pPr>
            <a:r>
              <a:rPr lang="en-US" dirty="0" smtClean="0"/>
              <a:t>mat foundation</a:t>
            </a:r>
            <a:endParaRPr lang="en-US" i="1" dirty="0" smtClean="0"/>
          </a:p>
          <a:p>
            <a:pPr marL="457200" lvl="0" indent="-457200">
              <a:buFont typeface="+mj-lt"/>
              <a:buAutoNum type="arabicPeriod"/>
            </a:pPr>
            <a:r>
              <a:rPr lang="en-US" dirty="0" smtClean="0"/>
              <a:t>caisson foundation</a:t>
            </a:r>
            <a:endParaRPr lang="en-US" i="1" dirty="0" smtClean="0"/>
          </a:p>
          <a:p>
            <a:pPr marL="457200" lvl="0" indent="-457200">
              <a:buFont typeface="+mj-lt"/>
              <a:buAutoNum type="arabicPeriod"/>
            </a:pPr>
            <a:r>
              <a:rPr lang="en-US" dirty="0" smtClean="0"/>
              <a:t>shallow foundation</a:t>
            </a:r>
            <a:endParaRPr lang="en-US" i="1"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20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p p\CE516900FG0010[1].gif"/>
          <p:cNvPicPr>
            <a:picLocks noGrp="1" noChangeAspect="1" noChangeArrowheads="1"/>
          </p:cNvPicPr>
          <p:nvPr>
            <p:ph sz="quarter" idx="1"/>
          </p:nvPr>
        </p:nvPicPr>
        <p:blipFill>
          <a:blip r:embed="rId2"/>
          <a:srcRect/>
          <a:stretch>
            <a:fillRect/>
          </a:stretch>
        </p:blipFill>
        <p:spPr bwMode="auto">
          <a:xfrm>
            <a:off x="2057400" y="381000"/>
            <a:ext cx="5562600" cy="2743200"/>
          </a:xfrm>
          <a:prstGeom prst="rect">
            <a:avLst/>
          </a:prstGeom>
          <a:noFill/>
        </p:spPr>
      </p:pic>
      <p:sp>
        <p:nvSpPr>
          <p:cNvPr id="5" name="Rectangle 4"/>
          <p:cNvSpPr/>
          <p:nvPr/>
        </p:nvSpPr>
        <p:spPr>
          <a:xfrm>
            <a:off x="2895600" y="3276600"/>
            <a:ext cx="2743200" cy="369332"/>
          </a:xfrm>
          <a:prstGeom prst="rect">
            <a:avLst/>
          </a:prstGeom>
        </p:spPr>
        <p:txBody>
          <a:bodyPr wrap="square">
            <a:spAutoFit/>
          </a:bodyPr>
          <a:lstStyle/>
          <a:p>
            <a:pPr marL="457200" lvl="0" indent="-457200"/>
            <a:r>
              <a:rPr lang="en-US" b="1" dirty="0" smtClean="0"/>
              <a:t>     </a:t>
            </a:r>
            <a:r>
              <a:rPr lang="en-US" b="1" u="sng" dirty="0" smtClean="0"/>
              <a:t>Pile  foundation</a:t>
            </a:r>
            <a:endParaRPr lang="en-US" b="1" i="1" u="sng" dirty="0" smtClean="0"/>
          </a:p>
        </p:txBody>
      </p:sp>
      <p:pic>
        <p:nvPicPr>
          <p:cNvPr id="1028" name="Picture 4" descr="C:\Users\pc\Desktop\p p\images[2].jpg"/>
          <p:cNvPicPr>
            <a:picLocks noChangeAspect="1" noChangeArrowheads="1"/>
          </p:cNvPicPr>
          <p:nvPr/>
        </p:nvPicPr>
        <p:blipFill>
          <a:blip r:embed="rId3"/>
          <a:srcRect/>
          <a:stretch>
            <a:fillRect/>
          </a:stretch>
        </p:blipFill>
        <p:spPr bwMode="auto">
          <a:xfrm>
            <a:off x="1905000" y="3657600"/>
            <a:ext cx="4648200" cy="2133600"/>
          </a:xfrm>
          <a:prstGeom prst="rect">
            <a:avLst/>
          </a:prstGeom>
          <a:noFill/>
        </p:spPr>
      </p:pic>
      <p:sp>
        <p:nvSpPr>
          <p:cNvPr id="8" name="Rectangle 7"/>
          <p:cNvSpPr/>
          <p:nvPr/>
        </p:nvSpPr>
        <p:spPr>
          <a:xfrm>
            <a:off x="3200400" y="6019800"/>
            <a:ext cx="2605200" cy="369332"/>
          </a:xfrm>
          <a:prstGeom prst="rect">
            <a:avLst/>
          </a:prstGeom>
        </p:spPr>
        <p:txBody>
          <a:bodyPr wrap="none">
            <a:spAutoFit/>
          </a:bodyPr>
          <a:lstStyle/>
          <a:p>
            <a:pPr marL="457200" lvl="0" indent="-457200"/>
            <a:r>
              <a:rPr lang="en-US" b="1" u="sng" dirty="0" smtClean="0"/>
              <a:t> Shallow foundation</a:t>
            </a:r>
            <a:endParaRPr lang="en-US" b="1" i="1" u="sng" dirty="0" smtClean="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c\Desktop\p p\image01[1].jpg"/>
          <p:cNvPicPr>
            <a:picLocks noGrp="1" noChangeAspect="1" noChangeArrowheads="1"/>
          </p:cNvPicPr>
          <p:nvPr>
            <p:ph sz="quarter" idx="1"/>
          </p:nvPr>
        </p:nvPicPr>
        <p:blipFill>
          <a:blip r:embed="rId2"/>
          <a:srcRect/>
          <a:stretch>
            <a:fillRect/>
          </a:stretch>
        </p:blipFill>
        <p:spPr bwMode="auto">
          <a:xfrm>
            <a:off x="990600" y="304800"/>
            <a:ext cx="7010400" cy="4419600"/>
          </a:xfrm>
          <a:prstGeom prst="rect">
            <a:avLst/>
          </a:prstGeom>
          <a:noFill/>
        </p:spPr>
      </p:pic>
      <p:sp>
        <p:nvSpPr>
          <p:cNvPr id="5" name="Rectangle 4"/>
          <p:cNvSpPr/>
          <p:nvPr/>
        </p:nvSpPr>
        <p:spPr>
          <a:xfrm>
            <a:off x="2438400" y="5181600"/>
            <a:ext cx="3962400" cy="369332"/>
          </a:xfrm>
          <a:prstGeom prst="rect">
            <a:avLst/>
          </a:prstGeom>
        </p:spPr>
        <p:txBody>
          <a:bodyPr wrap="square">
            <a:spAutoFit/>
          </a:bodyPr>
          <a:lstStyle/>
          <a:p>
            <a:pPr marL="457200" lvl="0" indent="-457200" algn="ctr"/>
            <a:r>
              <a:rPr lang="en-US" b="1" u="sng" dirty="0" smtClean="0"/>
              <a:t>Mat foundation</a:t>
            </a:r>
            <a:endParaRPr lang="en-US" b="1" i="1" u="sng" dirty="0" smtClean="0"/>
          </a:p>
        </p:txBody>
      </p:sp>
    </p:spTree>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a:srcRect/>
          <a:stretch>
            <a:fillRect/>
          </a:stretch>
        </p:blipFill>
        <p:spPr bwMode="auto">
          <a:xfrm>
            <a:off x="2438400" y="228600"/>
            <a:ext cx="4038600" cy="4724400"/>
          </a:xfrm>
          <a:prstGeom prst="rect">
            <a:avLst/>
          </a:prstGeom>
          <a:noFill/>
          <a:ln w="9525">
            <a:noFill/>
            <a:miter lim="800000"/>
            <a:headEnd/>
            <a:tailEnd/>
          </a:ln>
          <a:effectLst/>
        </p:spPr>
      </p:pic>
      <p:sp>
        <p:nvSpPr>
          <p:cNvPr id="5" name="Rectangle 4"/>
          <p:cNvSpPr/>
          <p:nvPr/>
        </p:nvSpPr>
        <p:spPr>
          <a:xfrm>
            <a:off x="3276600" y="5257800"/>
            <a:ext cx="2773516" cy="400110"/>
          </a:xfrm>
          <a:prstGeom prst="rect">
            <a:avLst/>
          </a:prstGeom>
        </p:spPr>
        <p:txBody>
          <a:bodyPr wrap="none">
            <a:spAutoFit/>
          </a:bodyPr>
          <a:lstStyle/>
          <a:p>
            <a:pPr marL="457200" lvl="0" indent="-457200" algn="ctr"/>
            <a:r>
              <a:rPr lang="en-US" sz="2000" b="1" u="sng" dirty="0" err="1" smtClean="0"/>
              <a:t>Cassion</a:t>
            </a:r>
            <a:r>
              <a:rPr lang="en-US" sz="2000" b="1" u="sng" dirty="0" smtClean="0"/>
              <a:t> foundation</a:t>
            </a:r>
            <a:endParaRPr lang="en-US" sz="2000" b="1" i="1" u="sng" dirty="0" smtClean="0"/>
          </a:p>
        </p:txBody>
      </p:sp>
    </p:spTree>
  </p:cSld>
  <p:clrMapOvr>
    <a:masterClrMapping/>
  </p:clrMapOvr>
  <p:transition>
    <p:comb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8686800" cy="6858000"/>
          </a:xfrm>
        </p:spPr>
        <p:txBody>
          <a:bodyPr>
            <a:normAutofit/>
          </a:bodyPr>
          <a:lstStyle/>
          <a:p>
            <a:pPr>
              <a:buFont typeface="Wingdings" pitchFamily="2" charset="2"/>
              <a:buChar char="q"/>
            </a:pPr>
            <a:r>
              <a:rPr lang="en-IN" sz="1800" b="1" i="1" dirty="0" smtClean="0"/>
              <a:t>Following are the advantages of composite bridges.</a:t>
            </a:r>
            <a:endParaRPr lang="en-US" sz="1800" i="1" dirty="0" smtClean="0"/>
          </a:p>
          <a:p>
            <a:pPr lvl="0"/>
            <a:r>
              <a:rPr lang="en-IN" sz="1800" dirty="0" smtClean="0"/>
              <a:t>It leads to reduction in deflection and vibrations.</a:t>
            </a:r>
          </a:p>
          <a:p>
            <a:pPr lvl="0"/>
            <a:endParaRPr lang="en-US" sz="1800" i="1" dirty="0" smtClean="0"/>
          </a:p>
          <a:p>
            <a:pPr lvl="0"/>
            <a:r>
              <a:rPr lang="en-IN" sz="1800" dirty="0" smtClean="0"/>
              <a:t>It leads to speed in construction.</a:t>
            </a:r>
          </a:p>
          <a:p>
            <a:pPr lvl="0"/>
            <a:endParaRPr lang="en-US" sz="1800" i="1" dirty="0" smtClean="0"/>
          </a:p>
          <a:p>
            <a:pPr lvl="0"/>
            <a:r>
              <a:rPr lang="en-IN" sz="1800" dirty="0" smtClean="0"/>
              <a:t>It proves to be economical.</a:t>
            </a:r>
          </a:p>
          <a:p>
            <a:pPr lvl="0"/>
            <a:endParaRPr lang="en-US" sz="1800" i="1" dirty="0" smtClean="0"/>
          </a:p>
          <a:p>
            <a:pPr lvl="0"/>
            <a:r>
              <a:rPr lang="en-IN" sz="1800" dirty="0" smtClean="0"/>
              <a:t>It results in better quality control.</a:t>
            </a:r>
          </a:p>
          <a:p>
            <a:pPr lvl="0"/>
            <a:endParaRPr lang="en-US" sz="1800" i="1" dirty="0" smtClean="0"/>
          </a:p>
          <a:p>
            <a:pPr lvl="0"/>
            <a:r>
              <a:rPr lang="en-IN" sz="1800" dirty="0" smtClean="0"/>
              <a:t>The cost of formwork is reduced.</a:t>
            </a:r>
          </a:p>
          <a:p>
            <a:pPr lvl="0"/>
            <a:endParaRPr lang="en-US" sz="1800" i="1" dirty="0" smtClean="0"/>
          </a:p>
          <a:p>
            <a:pPr lvl="0"/>
            <a:r>
              <a:rPr lang="en-IN" sz="1800" dirty="0" smtClean="0"/>
              <a:t>The cost of foundations for abutments is reduced.</a:t>
            </a:r>
          </a:p>
          <a:p>
            <a:pPr lvl="0"/>
            <a:endParaRPr lang="en-US" sz="1800" i="1" dirty="0" smtClean="0"/>
          </a:p>
          <a:p>
            <a:pPr lvl="0"/>
            <a:r>
              <a:rPr lang="en-IN" sz="1800" dirty="0" smtClean="0"/>
              <a:t>The cost of transportation is minimized.</a:t>
            </a:r>
          </a:p>
          <a:p>
            <a:pPr lvl="0"/>
            <a:endParaRPr lang="en-US" sz="1800" i="1" dirty="0" smtClean="0"/>
          </a:p>
          <a:p>
            <a:pPr lvl="0"/>
            <a:r>
              <a:rPr lang="en-IN" sz="1800" dirty="0" smtClean="0"/>
              <a:t>The overall depth of beam for a composite construction is reduced and it leads to savings in lengths of approaches.</a:t>
            </a:r>
            <a:endParaRPr lang="en-US" sz="1800" i="1" dirty="0" smtClean="0"/>
          </a:p>
          <a:p>
            <a:endParaRPr lang="en-US" sz="1800" dirty="0"/>
          </a:p>
        </p:txBody>
      </p:sp>
      <p:pic>
        <p:nvPicPr>
          <p:cNvPr id="4" name="Picture 2" descr="C:\Users\pc\Desktop\p p\Housatonic-Bridge[1].jpg"/>
          <p:cNvPicPr>
            <a:picLocks noChangeAspect="1" noChangeArrowheads="1"/>
          </p:cNvPicPr>
          <p:nvPr/>
        </p:nvPicPr>
        <p:blipFill>
          <a:blip r:embed="rId2"/>
          <a:srcRect/>
          <a:stretch>
            <a:fillRect/>
          </a:stretch>
        </p:blipFill>
        <p:spPr bwMode="auto">
          <a:xfrm>
            <a:off x="4114801" y="914400"/>
            <a:ext cx="4419599" cy="2743200"/>
          </a:xfrm>
          <a:prstGeom prst="rect">
            <a:avLst/>
          </a:prstGeom>
          <a:noFill/>
        </p:spPr>
      </p:pic>
    </p:spTree>
  </p:cSld>
  <p:clrMapOvr>
    <a:masterClrMapping/>
  </p:clrMapOvr>
  <p:transition spd="slow">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467600" cy="685800"/>
          </a:xfrm>
        </p:spPr>
        <p:txBody>
          <a:bodyPr>
            <a:normAutofit/>
          </a:bodyPr>
          <a:lstStyle/>
          <a:p>
            <a:pPr algn="ctr"/>
            <a:r>
              <a:rPr lang="en-US" b="1" i="1" dirty="0" smtClean="0">
                <a:solidFill>
                  <a:schemeClr val="accent1">
                    <a:lumMod val="75000"/>
                  </a:schemeClr>
                </a:solidFill>
              </a:rPr>
              <a:t>Problem detected in foundation </a:t>
            </a:r>
            <a:endParaRPr lang="en-US" b="1" i="1" dirty="0">
              <a:solidFill>
                <a:schemeClr val="accent1">
                  <a:lumMod val="75000"/>
                </a:schemeClr>
              </a:solidFill>
            </a:endParaRPr>
          </a:p>
        </p:txBody>
      </p:sp>
      <p:sp>
        <p:nvSpPr>
          <p:cNvPr id="3" name="Content Placeholder 2"/>
          <p:cNvSpPr>
            <a:spLocks noGrp="1"/>
          </p:cNvSpPr>
          <p:nvPr>
            <p:ph sz="quarter" idx="1"/>
          </p:nvPr>
        </p:nvSpPr>
        <p:spPr>
          <a:xfrm>
            <a:off x="457200" y="1143000"/>
            <a:ext cx="3962400" cy="5330952"/>
          </a:xfrm>
        </p:spPr>
        <p:txBody>
          <a:bodyPr>
            <a:normAutofit/>
          </a:bodyPr>
          <a:lstStyle/>
          <a:p>
            <a:pPr marL="457200" lvl="0" indent="-457200">
              <a:buFont typeface="+mj-lt"/>
              <a:buAutoNum type="arabicPeriod"/>
            </a:pPr>
            <a:r>
              <a:rPr lang="en-US" sz="1800" b="1" i="1" dirty="0" smtClean="0"/>
              <a:t>Probable Mistakes in checking of load bearing capacity of soil:</a:t>
            </a:r>
            <a:endParaRPr lang="en-US" sz="1800" i="1" dirty="0" smtClean="0"/>
          </a:p>
          <a:p>
            <a:r>
              <a:rPr lang="en-US" sz="1800" dirty="0" smtClean="0"/>
              <a:t>The design of foundation is depended on load bearing capacity of particular types of soils. If engineer created any mistakes to find out load bearing capacity of soil then automatically wrong foundation design is created. Because of that mistake foundation gone a failure…….</a:t>
            </a:r>
            <a:endParaRPr lang="en-US" sz="1800" i="1" dirty="0" smtClean="0"/>
          </a:p>
          <a:p>
            <a:r>
              <a:rPr lang="en-US" sz="1800" dirty="0" smtClean="0"/>
              <a:t>Soil of this site is black cotton soil and load bearing capacity of black cotton soil is less. That’s why open foundation is used here.</a:t>
            </a:r>
          </a:p>
          <a:p>
            <a:endParaRPr lang="en-US" i="1" dirty="0" smtClean="0"/>
          </a:p>
          <a:p>
            <a:endParaRPr lang="en-US" dirty="0"/>
          </a:p>
        </p:txBody>
      </p:sp>
      <p:pic>
        <p:nvPicPr>
          <p:cNvPr id="4" name="Picture 2" descr="C:\Users\pc\Desktop\p p\GEO%20TECH[1].jpg"/>
          <p:cNvPicPr>
            <a:picLocks noChangeAspect="1" noChangeArrowheads="1"/>
          </p:cNvPicPr>
          <p:nvPr/>
        </p:nvPicPr>
        <p:blipFill>
          <a:blip r:embed="rId2"/>
          <a:srcRect/>
          <a:stretch>
            <a:fillRect/>
          </a:stretch>
        </p:blipFill>
        <p:spPr bwMode="auto">
          <a:xfrm>
            <a:off x="4572000" y="2057400"/>
            <a:ext cx="3810000" cy="3556890"/>
          </a:xfrm>
          <a:prstGeom prst="rect">
            <a:avLst/>
          </a:prstGeom>
          <a:noFill/>
        </p:spPr>
      </p:pic>
    </p:spTree>
  </p:cSld>
  <p:clrMapOvr>
    <a:masterClrMapping/>
  </p:clrMapOvr>
  <p:transition spd="slow">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5334000" cy="6321552"/>
          </a:xfrm>
        </p:spPr>
        <p:txBody>
          <a:bodyPr>
            <a:normAutofit lnSpcReduction="10000"/>
          </a:bodyPr>
          <a:lstStyle/>
          <a:p>
            <a:pPr marL="457200" lvl="0" indent="-457200">
              <a:buFont typeface="+mj-lt"/>
              <a:buAutoNum type="arabicPeriod" startAt="2"/>
            </a:pPr>
            <a:r>
              <a:rPr lang="en-US" b="1" i="1" dirty="0" smtClean="0"/>
              <a:t>Possibility of Cracks in foundation :</a:t>
            </a:r>
            <a:endParaRPr lang="en-US" i="1" dirty="0" smtClean="0"/>
          </a:p>
          <a:p>
            <a:r>
              <a:rPr lang="en-US" dirty="0" smtClean="0"/>
              <a:t>It is possible that some cracks may develop in the foundation of this structure. That cracks may occur by using low quality of concrete or because of not removing the air voids during the placing and consolidating of  concrete work.</a:t>
            </a:r>
            <a:endParaRPr lang="en-US" i="1" dirty="0" smtClean="0"/>
          </a:p>
          <a:p>
            <a:r>
              <a:rPr lang="en-US" dirty="0" smtClean="0"/>
              <a:t>It may also occur because of not using the vibrator  during consolidation of concrete. As the  vibrator  removes the air voids from the foundation.</a:t>
            </a:r>
            <a:endParaRPr lang="en-US" i="1" dirty="0" smtClean="0"/>
          </a:p>
          <a:p>
            <a:r>
              <a:rPr lang="en-US" dirty="0" smtClean="0"/>
              <a:t>The cracks are also occur if  curing is not carried out in proper way and in proper time.</a:t>
            </a:r>
            <a:endParaRPr lang="en-US" i="1" dirty="0" smtClean="0"/>
          </a:p>
          <a:p>
            <a:endParaRPr lang="en-US" dirty="0"/>
          </a:p>
        </p:txBody>
      </p:sp>
      <p:pic>
        <p:nvPicPr>
          <p:cNvPr id="4" name="Picture 3" descr="C:\Users\pc\Desktop\p p\6392804903_28aeef9278[1].jpg"/>
          <p:cNvPicPr>
            <a:picLocks noChangeAspect="1" noChangeArrowheads="1"/>
          </p:cNvPicPr>
          <p:nvPr/>
        </p:nvPicPr>
        <p:blipFill>
          <a:blip r:embed="rId2"/>
          <a:srcRect/>
          <a:stretch>
            <a:fillRect/>
          </a:stretch>
        </p:blipFill>
        <p:spPr bwMode="auto">
          <a:xfrm>
            <a:off x="5867400" y="990600"/>
            <a:ext cx="2590800" cy="44958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620000" cy="6245352"/>
          </a:xfrm>
        </p:spPr>
        <p:txBody>
          <a:bodyPr/>
          <a:lstStyle/>
          <a:p>
            <a:pPr>
              <a:buNone/>
            </a:pPr>
            <a:r>
              <a:rPr lang="en-US" b="1" dirty="0" smtClean="0"/>
              <a:t>Structural Defect Produced by Interruption in Concreting and Low Slump Concrete</a:t>
            </a:r>
          </a:p>
          <a:p>
            <a:pPr>
              <a:buNone/>
            </a:pPr>
            <a:endParaRPr lang="en-US" dirty="0"/>
          </a:p>
        </p:txBody>
      </p:sp>
      <p:pic>
        <p:nvPicPr>
          <p:cNvPr id="4" name="Picture 5" descr="4"/>
          <p:cNvPicPr>
            <a:picLocks noChangeAspect="1" noChangeArrowheads="1"/>
          </p:cNvPicPr>
          <p:nvPr/>
        </p:nvPicPr>
        <p:blipFill>
          <a:blip r:embed="rId2"/>
          <a:srcRect/>
          <a:stretch>
            <a:fillRect/>
          </a:stretch>
        </p:blipFill>
        <p:spPr bwMode="auto">
          <a:xfrm>
            <a:off x="609600" y="1447800"/>
            <a:ext cx="49149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srcRect/>
          <a:stretch>
            <a:fillRect/>
          </a:stretch>
        </p:blipFill>
        <p:spPr bwMode="auto">
          <a:xfrm>
            <a:off x="5181600" y="304800"/>
            <a:ext cx="3962400" cy="62452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28600" y="609600"/>
            <a:ext cx="5181600" cy="5638800"/>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533400"/>
          </a:xfrm>
        </p:spPr>
        <p:txBody>
          <a:bodyPr>
            <a:normAutofit fontScale="90000"/>
          </a:bodyPr>
          <a:lstStyle/>
          <a:p>
            <a:pPr algn="ctr"/>
            <a:r>
              <a:rPr lang="en-US" b="1" i="1" dirty="0" smtClean="0">
                <a:solidFill>
                  <a:schemeClr val="accent1">
                    <a:lumMod val="75000"/>
                  </a:schemeClr>
                </a:solidFill>
              </a:rPr>
              <a:t>Failure case</a:t>
            </a:r>
            <a:endParaRPr lang="en-US" b="1" i="1" dirty="0">
              <a:solidFill>
                <a:schemeClr val="accent1">
                  <a:lumMod val="75000"/>
                </a:schemeClr>
              </a:solidFill>
            </a:endParaRPr>
          </a:p>
        </p:txBody>
      </p:sp>
      <p:sp>
        <p:nvSpPr>
          <p:cNvPr id="8" name="Rectangle 7"/>
          <p:cNvSpPr/>
          <p:nvPr/>
        </p:nvSpPr>
        <p:spPr>
          <a:xfrm>
            <a:off x="228600" y="381000"/>
            <a:ext cx="7848600" cy="3416320"/>
          </a:xfrm>
          <a:prstGeom prst="rect">
            <a:avLst/>
          </a:prstGeom>
        </p:spPr>
        <p:txBody>
          <a:bodyPr wrap="square">
            <a:spAutoFit/>
          </a:bodyPr>
          <a:lstStyle/>
          <a:p>
            <a:r>
              <a:rPr lang="en-US" b="1" u="sng" dirty="0" smtClean="0"/>
              <a:t>CASE HISTORY </a:t>
            </a:r>
          </a:p>
          <a:p>
            <a:pPr>
              <a:buFont typeface="Wingdings" pitchFamily="2" charset="2"/>
              <a:buChar char="q"/>
            </a:pPr>
            <a:r>
              <a:rPr lang="en-US" b="1" dirty="0" smtClean="0"/>
              <a:t> Background</a:t>
            </a:r>
          </a:p>
          <a:p>
            <a:r>
              <a:rPr lang="en-US" dirty="0" smtClean="0"/>
              <a:t>        Similar to Case History , this project was under construction when failures occurred. This project is also an access road with </a:t>
            </a:r>
            <a:r>
              <a:rPr lang="en-US" dirty="0" err="1" smtClean="0"/>
              <a:t>prestressed</a:t>
            </a:r>
            <a:r>
              <a:rPr lang="en-US" dirty="0" smtClean="0"/>
              <a:t> concrete bridge over a river in Sarawak. The proposed heights of the approach embankments on both sides of the abutments were about 5m with side slopes of 1v(vertical) to 1.5h(horizontal). These embankments were constructed over 25m thick of soft coastal and </a:t>
            </a:r>
            <a:r>
              <a:rPr lang="en-US" dirty="0" err="1" smtClean="0"/>
              <a:t>riverine</a:t>
            </a:r>
            <a:r>
              <a:rPr lang="en-US" dirty="0" smtClean="0"/>
              <a:t> alluvium clay followed by dense </a:t>
            </a:r>
            <a:r>
              <a:rPr lang="en-US" dirty="0" err="1" smtClean="0"/>
              <a:t>silty</a:t>
            </a:r>
            <a:r>
              <a:rPr lang="en-US" dirty="0" smtClean="0"/>
              <a:t> Sand and very stiff </a:t>
            </a:r>
            <a:r>
              <a:rPr lang="en-US" dirty="0" err="1" smtClean="0"/>
              <a:t>silty</a:t>
            </a:r>
            <a:r>
              <a:rPr lang="en-US" dirty="0" smtClean="0"/>
              <a:t> clay. The soft alluvium generally has SPT N’ value of zero and average moisture content of more than 70%.</a:t>
            </a:r>
          </a:p>
          <a:p>
            <a:r>
              <a:rPr lang="en-US" sz="1400" dirty="0" smtClean="0"/>
              <a:t>.</a:t>
            </a:r>
            <a:endParaRPr lang="en-US" sz="1400" dirty="0"/>
          </a:p>
        </p:txBody>
      </p:sp>
      <p:sp>
        <p:nvSpPr>
          <p:cNvPr id="5" name="Rectangle 4"/>
          <p:cNvSpPr/>
          <p:nvPr/>
        </p:nvSpPr>
        <p:spPr>
          <a:xfrm>
            <a:off x="2209800" y="6324600"/>
            <a:ext cx="4323620" cy="369332"/>
          </a:xfrm>
          <a:prstGeom prst="rect">
            <a:avLst/>
          </a:prstGeom>
        </p:spPr>
        <p:txBody>
          <a:bodyPr wrap="none">
            <a:spAutoFit/>
          </a:bodyPr>
          <a:lstStyle/>
          <a:p>
            <a:pPr algn="ctr"/>
            <a:r>
              <a:rPr lang="en-US" dirty="0" smtClean="0"/>
              <a:t>Overview of partially completed bridge</a:t>
            </a:r>
            <a:endParaRPr lang="en-US" dirty="0"/>
          </a:p>
        </p:txBody>
      </p:sp>
      <p:pic>
        <p:nvPicPr>
          <p:cNvPr id="7" name="Content Placeholder 6" descr="Picture2.png"/>
          <p:cNvPicPr>
            <a:picLocks noGrp="1" noChangeAspect="1"/>
          </p:cNvPicPr>
          <p:nvPr>
            <p:ph sz="quarter" idx="1"/>
          </p:nvPr>
        </p:nvPicPr>
        <p:blipFill>
          <a:blip r:embed="rId2">
            <a:duotone>
              <a:prstClr val="black"/>
              <a:srgbClr val="D9C3A5">
                <a:tint val="50000"/>
                <a:satMod val="180000"/>
              </a:srgbClr>
            </a:duotone>
          </a:blip>
          <a:stretch>
            <a:fillRect/>
          </a:stretch>
        </p:blipFill>
        <p:spPr>
          <a:xfrm>
            <a:off x="1143000" y="3657600"/>
            <a:ext cx="6248400" cy="2514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additive="base">
                                        <p:cTn id="1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 calcmode="lin" valueType="num">
                                      <p:cBhvr additive="base">
                                        <p:cTn id="20"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 calcmode="lin" valueType="num">
                                      <p:cBhvr additive="base">
                                        <p:cTn id="24"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lvl="1">
              <a:spcBef>
                <a:spcPts val="0"/>
              </a:spcBef>
              <a:tabLst>
                <a:tab pos="2743200" algn="ctr"/>
                <a:tab pos="5486400" algn="r"/>
                <a:tab pos="457200" algn="l"/>
              </a:tabLst>
            </a:pPr>
            <a:r>
              <a:rPr lang="en-US" sz="2100" dirty="0" smtClean="0">
                <a:latin typeface="Arial"/>
                <a:ea typeface="Times New Roman"/>
              </a:rPr>
              <a:t> A</a:t>
            </a:r>
            <a:endParaRPr lang="en-US" sz="2100" dirty="0" smtClean="0">
              <a:latin typeface="Times New Roman"/>
              <a:ea typeface="Times New Roman"/>
            </a:endParaRPr>
          </a:p>
          <a:p>
            <a:pPr lvl="1">
              <a:spcBef>
                <a:spcPts val="0"/>
              </a:spcBef>
            </a:pPr>
            <a:r>
              <a:rPr lang="en-US" sz="2100" dirty="0" smtClean="0">
                <a:latin typeface="Arial"/>
                <a:ea typeface="Times New Roman"/>
              </a:rPr>
              <a:t>Project Report</a:t>
            </a:r>
            <a:endParaRPr lang="en-US" sz="2100" dirty="0" smtClean="0">
              <a:latin typeface="Times New Roman"/>
              <a:ea typeface="Times New Roman"/>
            </a:endParaRPr>
          </a:p>
          <a:p>
            <a:pPr lvl="1">
              <a:spcBef>
                <a:spcPts val="0"/>
              </a:spcBef>
            </a:pPr>
            <a:r>
              <a:rPr lang="en-US" sz="2100" dirty="0" smtClean="0">
                <a:latin typeface="Arial"/>
                <a:ea typeface="Times New Roman"/>
              </a:rPr>
              <a:t> on</a:t>
            </a:r>
          </a:p>
          <a:p>
            <a:pPr lvl="1">
              <a:spcBef>
                <a:spcPts val="0"/>
              </a:spcBef>
            </a:pPr>
            <a:endParaRPr lang="en-US" dirty="0" smtClean="0">
              <a:latin typeface="Arial"/>
              <a:ea typeface="Times New Roman"/>
            </a:endParaRPr>
          </a:p>
          <a:p>
            <a:pPr lvl="1">
              <a:spcBef>
                <a:spcPts val="0"/>
              </a:spcBef>
            </a:pPr>
            <a:endParaRPr lang="en-US" sz="2100" dirty="0" smtClean="0">
              <a:latin typeface="Arial"/>
              <a:ea typeface="Times New Roman"/>
            </a:endParaRPr>
          </a:p>
          <a:p>
            <a:pPr lvl="1">
              <a:spcBef>
                <a:spcPts val="0"/>
              </a:spcBef>
            </a:pPr>
            <a:endParaRPr lang="en-US" dirty="0" smtClean="0">
              <a:latin typeface="Arial"/>
              <a:ea typeface="Times New Roman"/>
            </a:endParaRPr>
          </a:p>
          <a:p>
            <a:pPr lvl="1">
              <a:spcBef>
                <a:spcPts val="0"/>
              </a:spcBef>
            </a:pPr>
            <a:endParaRPr lang="en-US" sz="2100" dirty="0" smtClean="0">
              <a:latin typeface="Arial"/>
              <a:ea typeface="Times New Roman"/>
            </a:endParaRPr>
          </a:p>
          <a:p>
            <a:pPr lvl="1">
              <a:spcBef>
                <a:spcPts val="0"/>
              </a:spcBef>
            </a:pPr>
            <a:endParaRPr lang="en-US" dirty="0" smtClean="0">
              <a:latin typeface="Arial"/>
              <a:ea typeface="Times New Roman"/>
            </a:endParaRPr>
          </a:p>
          <a:p>
            <a:pPr lvl="1">
              <a:spcBef>
                <a:spcPts val="0"/>
              </a:spcBef>
            </a:pPr>
            <a:endParaRPr lang="en-US" sz="2100" dirty="0" smtClean="0">
              <a:latin typeface="Arial"/>
              <a:ea typeface="Times New Roman"/>
            </a:endParaRPr>
          </a:p>
          <a:p>
            <a:pPr lvl="1">
              <a:spcBef>
                <a:spcPts val="0"/>
              </a:spcBef>
            </a:pPr>
            <a:endParaRPr lang="en-US" dirty="0" smtClean="0">
              <a:latin typeface="Arial"/>
              <a:ea typeface="Times New Roman"/>
            </a:endParaRPr>
          </a:p>
          <a:p>
            <a:pPr lvl="1">
              <a:spcBef>
                <a:spcPts val="0"/>
              </a:spcBef>
            </a:pPr>
            <a:endParaRPr lang="en-US" sz="2100" dirty="0" smtClean="0">
              <a:latin typeface="Arial"/>
              <a:ea typeface="Times New Roman"/>
            </a:endParaRPr>
          </a:p>
          <a:p>
            <a:pPr lvl="1">
              <a:spcBef>
                <a:spcPts val="0"/>
              </a:spcBef>
            </a:pPr>
            <a:r>
              <a:rPr lang="en-US" sz="1800" b="1" dirty="0" smtClean="0">
                <a:ea typeface="Times New Roman"/>
              </a:rPr>
              <a:t>GUIDED BY :                 DEVELOPED :</a:t>
            </a:r>
          </a:p>
          <a:p>
            <a:pPr lvl="1">
              <a:spcBef>
                <a:spcPts val="0"/>
              </a:spcBef>
            </a:pPr>
            <a:r>
              <a:rPr lang="en-US" sz="1800" dirty="0" smtClean="0">
                <a:ea typeface="Times New Roman"/>
              </a:rPr>
              <a:t>MR. J. K. PRAJAPATI          PATEL SINGER C.          </a:t>
            </a:r>
          </a:p>
          <a:p>
            <a:pPr lvl="1">
              <a:spcBef>
                <a:spcPts val="0"/>
              </a:spcBef>
            </a:pPr>
            <a:r>
              <a:rPr lang="en-US" sz="1800" dirty="0" smtClean="0">
                <a:ea typeface="Times New Roman"/>
              </a:rPr>
              <a:t>                                                            PRAJAPATI KALPESH R.</a:t>
            </a:r>
          </a:p>
          <a:p>
            <a:pPr lvl="1">
              <a:spcBef>
                <a:spcPts val="0"/>
              </a:spcBef>
            </a:pPr>
            <a:r>
              <a:rPr lang="en-US" sz="1800" dirty="0" smtClean="0">
                <a:ea typeface="Times New Roman"/>
              </a:rPr>
              <a:t>                                                     SATHVARA SAHIL B.</a:t>
            </a:r>
          </a:p>
          <a:p>
            <a:pPr lvl="1">
              <a:spcBef>
                <a:spcPts val="0"/>
              </a:spcBef>
            </a:pPr>
            <a:r>
              <a:rPr lang="en-US" sz="1800" dirty="0" smtClean="0">
                <a:ea typeface="Times New Roman"/>
              </a:rPr>
              <a:t>                                                   SHAH CHINTAN M.</a:t>
            </a:r>
          </a:p>
          <a:p>
            <a:pPr lvl="1">
              <a:spcBef>
                <a:spcPts val="0"/>
              </a:spcBef>
            </a:pPr>
            <a:r>
              <a:rPr lang="en-US" sz="1800" dirty="0" smtClean="0">
                <a:ea typeface="Times New Roman"/>
              </a:rPr>
              <a:t>                                                       TRIVEDI PRIYANK M.</a:t>
            </a:r>
          </a:p>
          <a:p>
            <a:r>
              <a:rPr lang="en-US" dirty="0" smtClean="0"/>
              <a:t>                                                         </a:t>
            </a:r>
            <a:r>
              <a:rPr lang="en-US" dirty="0" smtClean="0">
                <a:solidFill>
                  <a:schemeClr val="tx1"/>
                </a:solidFill>
              </a:rPr>
              <a:t>D.E 6</a:t>
            </a:r>
            <a:r>
              <a:rPr lang="en-US" baseline="30000" dirty="0" smtClean="0">
                <a:solidFill>
                  <a:schemeClr val="tx1"/>
                </a:solidFill>
              </a:rPr>
              <a:t>th </a:t>
            </a:r>
            <a:r>
              <a:rPr lang="en-US" dirty="0" smtClean="0">
                <a:solidFill>
                  <a:schemeClr val="tx1"/>
                </a:solidFill>
              </a:rPr>
              <a:t>SEMESTER</a:t>
            </a:r>
            <a:r>
              <a:rPr lang="en-US" sz="2000" dirty="0" smtClean="0">
                <a:solidFill>
                  <a:schemeClr val="tx1"/>
                </a:solidFill>
              </a:rPr>
              <a:t> </a:t>
            </a:r>
            <a:endParaRPr lang="en-US" sz="1400" dirty="0" smtClean="0">
              <a:solidFill>
                <a:schemeClr val="tx1"/>
              </a:solidFill>
            </a:endParaRPr>
          </a:p>
          <a:p>
            <a:r>
              <a:rPr lang="en-US" i="1" dirty="0" smtClean="0">
                <a:solidFill>
                  <a:schemeClr val="tx1"/>
                </a:solidFill>
              </a:rPr>
              <a:t>                                                              Nov/Dec, 2011</a:t>
            </a:r>
            <a:endParaRPr lang="en-US" sz="3200" dirty="0" smtClean="0">
              <a:solidFill>
                <a:schemeClr val="tx1"/>
              </a:solidFill>
              <a:latin typeface="Arial"/>
              <a:ea typeface="Times New Roman"/>
            </a:endParaRPr>
          </a:p>
          <a:p>
            <a:pPr>
              <a:spcBef>
                <a:spcPts val="0"/>
              </a:spcBef>
            </a:pPr>
            <a:endParaRPr lang="en-US" sz="1800" dirty="0"/>
          </a:p>
        </p:txBody>
      </p:sp>
      <p:sp>
        <p:nvSpPr>
          <p:cNvPr id="6" name="Rectangle 5"/>
          <p:cNvSpPr/>
          <p:nvPr/>
        </p:nvSpPr>
        <p:spPr>
          <a:xfrm>
            <a:off x="1600200" y="914400"/>
            <a:ext cx="7239000" cy="1938992"/>
          </a:xfrm>
          <a:prstGeom prst="rect">
            <a:avLst/>
          </a:prstGeom>
          <a:noFill/>
        </p:spPr>
        <p:txBody>
          <a:bodyPr wrap="square" lIns="91440" tIns="45720" rIns="91440" bIns="45720">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FOUNDATION OF BRIDGE </a:t>
            </a:r>
          </a:p>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ON BLACK COTTON SOIL</a:t>
            </a:r>
            <a:endPar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026" name="Picture 2" descr="sdplogo"/>
          <p:cNvPicPr>
            <a:picLocks noChangeAspect="1" noChangeArrowheads="1"/>
          </p:cNvPicPr>
          <p:nvPr/>
        </p:nvPicPr>
        <p:blipFill>
          <a:blip r:embed="rId2"/>
          <a:srcRect/>
          <a:stretch>
            <a:fillRect/>
          </a:stretch>
        </p:blipFill>
        <p:spPr bwMode="auto">
          <a:xfrm>
            <a:off x="4267200" y="2743200"/>
            <a:ext cx="918253" cy="838200"/>
          </a:xfrm>
          <a:prstGeom prst="rect">
            <a:avLst/>
          </a:prstGeom>
          <a:noFill/>
          <a:ln w="9525">
            <a:noFill/>
            <a:miter lim="800000"/>
            <a:headEnd/>
            <a:tailEnd/>
          </a:ln>
        </p:spPr>
      </p:pic>
      <p:sp>
        <p:nvSpPr>
          <p:cNvPr id="21" name="Rectangle 20"/>
          <p:cNvSpPr/>
          <p:nvPr/>
        </p:nvSpPr>
        <p:spPr>
          <a:xfrm>
            <a:off x="937906" y="5934670"/>
            <a:ext cx="8206094"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CIVIL ENGINEERING</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Grp="1" noChangeAspect="1" noChangeArrowheads="1"/>
          </p:cNvPicPr>
          <p:nvPr>
            <p:ph sz="quarter" idx="1"/>
          </p:nvPr>
        </p:nvPicPr>
        <p:blipFill>
          <a:blip r:embed="rId2"/>
          <a:srcRect/>
          <a:stretch>
            <a:fillRect/>
          </a:stretch>
        </p:blipFill>
        <p:spPr bwMode="auto">
          <a:xfrm>
            <a:off x="457200" y="152400"/>
            <a:ext cx="6400800" cy="2238375"/>
          </a:xfrm>
          <a:prstGeom prst="rect">
            <a:avLst/>
          </a:prstGeom>
          <a:noFill/>
          <a:ln w="9525">
            <a:noFill/>
            <a:miter lim="800000"/>
            <a:headEnd/>
            <a:tailEnd/>
          </a:ln>
          <a:effectLst/>
        </p:spPr>
      </p:pic>
      <p:sp>
        <p:nvSpPr>
          <p:cNvPr id="5" name="Rectangle 4"/>
          <p:cNvSpPr/>
          <p:nvPr/>
        </p:nvSpPr>
        <p:spPr>
          <a:xfrm>
            <a:off x="914400" y="2438400"/>
            <a:ext cx="4419599" cy="369332"/>
          </a:xfrm>
          <a:prstGeom prst="rect">
            <a:avLst/>
          </a:prstGeom>
        </p:spPr>
        <p:txBody>
          <a:bodyPr wrap="square">
            <a:spAutoFit/>
          </a:bodyPr>
          <a:lstStyle/>
          <a:p>
            <a:r>
              <a:rPr lang="en-US" b="1" u="sng" dirty="0" smtClean="0"/>
              <a:t>Layout of the Bridge in this Case</a:t>
            </a:r>
            <a:endParaRPr lang="en-US" b="1" u="sng" dirty="0"/>
          </a:p>
        </p:txBody>
      </p:sp>
      <p:pic>
        <p:nvPicPr>
          <p:cNvPr id="18434" name="Picture 2"/>
          <p:cNvPicPr>
            <a:picLocks noChangeAspect="1" noChangeArrowheads="1"/>
          </p:cNvPicPr>
          <p:nvPr/>
        </p:nvPicPr>
        <p:blipFill>
          <a:blip r:embed="rId3"/>
          <a:srcRect/>
          <a:stretch>
            <a:fillRect/>
          </a:stretch>
        </p:blipFill>
        <p:spPr bwMode="auto">
          <a:xfrm>
            <a:off x="533400" y="2876550"/>
            <a:ext cx="6019800" cy="3524250"/>
          </a:xfrm>
          <a:prstGeom prst="rect">
            <a:avLst/>
          </a:prstGeom>
          <a:noFill/>
          <a:ln w="9525">
            <a:noFill/>
            <a:miter lim="800000"/>
            <a:headEnd/>
            <a:tailEnd/>
          </a:ln>
          <a:effectLst/>
        </p:spPr>
      </p:pic>
      <p:sp>
        <p:nvSpPr>
          <p:cNvPr id="7" name="Rectangle 6"/>
          <p:cNvSpPr/>
          <p:nvPr/>
        </p:nvSpPr>
        <p:spPr>
          <a:xfrm>
            <a:off x="2286000" y="6488668"/>
            <a:ext cx="2284600" cy="369332"/>
          </a:xfrm>
          <a:prstGeom prst="rect">
            <a:avLst/>
          </a:prstGeom>
        </p:spPr>
        <p:txBody>
          <a:bodyPr wrap="none">
            <a:spAutoFit/>
          </a:bodyPr>
          <a:lstStyle/>
          <a:p>
            <a:r>
              <a:rPr lang="en-US" b="1" u="sng" dirty="0" smtClean="0"/>
              <a:t>Subsoil condition</a:t>
            </a:r>
            <a:endParaRPr lang="en-US"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dissolve">
                                      <p:cBhvr>
                                        <p:cTn id="14"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0"/>
            <a:ext cx="8229600" cy="4191000"/>
          </a:xfrm>
        </p:spPr>
        <p:txBody>
          <a:bodyPr>
            <a:normAutofit/>
          </a:bodyPr>
          <a:lstStyle/>
          <a:p>
            <a:pPr>
              <a:buNone/>
            </a:pPr>
            <a:endParaRPr lang="en-US" sz="2100" dirty="0" smtClean="0"/>
          </a:p>
          <a:p>
            <a:pPr>
              <a:buFont typeface="Wingdings" pitchFamily="2" charset="2"/>
              <a:buChar char="v"/>
            </a:pPr>
            <a:r>
              <a:rPr lang="en-US" sz="2100" b="1" dirty="0" smtClean="0"/>
              <a:t> Slip Failures of the Approach Embankments</a:t>
            </a:r>
          </a:p>
          <a:p>
            <a:pPr>
              <a:buNone/>
            </a:pPr>
            <a:r>
              <a:rPr lang="en-US" sz="2100" b="1" dirty="0" smtClean="0"/>
              <a:t>    </a:t>
            </a:r>
            <a:r>
              <a:rPr lang="en-US" sz="2100" dirty="0" smtClean="0"/>
              <a:t>A deep seated slip failure occurred at the approach embankment about 25m from Abutment II. It happened when the fill reached about 3m high. Fig. shows the shear drop after removal of some of the fill near the abutment.</a:t>
            </a:r>
          </a:p>
        </p:txBody>
      </p:sp>
      <p:sp>
        <p:nvSpPr>
          <p:cNvPr id="6" name="Rectangle 5"/>
          <p:cNvSpPr/>
          <p:nvPr/>
        </p:nvSpPr>
        <p:spPr>
          <a:xfrm>
            <a:off x="2133600" y="6324600"/>
            <a:ext cx="5791200" cy="369332"/>
          </a:xfrm>
          <a:prstGeom prst="rect">
            <a:avLst/>
          </a:prstGeom>
        </p:spPr>
        <p:txBody>
          <a:bodyPr wrap="square">
            <a:spAutoFit/>
          </a:bodyPr>
          <a:lstStyle/>
          <a:p>
            <a:r>
              <a:rPr lang="en-US" dirty="0" smtClean="0"/>
              <a:t>Shear Drop at about 25m from Tilted Abutment</a:t>
            </a:r>
            <a:endParaRPr lang="en-US" dirty="0"/>
          </a:p>
        </p:txBody>
      </p:sp>
      <p:pic>
        <p:nvPicPr>
          <p:cNvPr id="5" name="Picture 4" descr="Picture1.png"/>
          <p:cNvPicPr>
            <a:picLocks noChangeAspect="1"/>
          </p:cNvPicPr>
          <p:nvPr/>
        </p:nvPicPr>
        <p:blipFill>
          <a:blip r:embed="rId2">
            <a:grayscl/>
          </a:blip>
          <a:stretch>
            <a:fillRect/>
          </a:stretch>
        </p:blipFill>
        <p:spPr>
          <a:xfrm>
            <a:off x="1066800" y="2438400"/>
            <a:ext cx="7034921" cy="353106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8153400" cy="3733800"/>
          </a:xfrm>
        </p:spPr>
        <p:txBody>
          <a:bodyPr>
            <a:normAutofit fontScale="85000" lnSpcReduction="20000"/>
          </a:bodyPr>
          <a:lstStyle/>
          <a:p>
            <a:r>
              <a:rPr lang="en-US" dirty="0" smtClean="0"/>
              <a:t>Abutment II has tilted away from the river with the magnitude of about 550mm at the top of the abutment at the time of the site inspection by the Authors who were carrying out geotechnical investigation of the failure. The tilt translates into an angular distortion of 1/6. Due to the excessive angular distortion, the integrity of the pile driven to set into the stiffer stratum has also been affected as it exceeds the normal threshold of about 1/75. Due to the tilt of the Abutment II away from Pier II, a gap of about 300mm wide was observed between the two bridge decks at the pier’s pile cap. Fig shows the photograph of the tilt at the Abutment II and the gap between two bridge decks. The failure also caused the pile cap at Pier II to tilt as shown in Fig the schematic diagram of the possible slip plane relative to the deformed structures.</a:t>
            </a:r>
            <a:endParaRPr lang="en-US" dirty="0"/>
          </a:p>
        </p:txBody>
      </p:sp>
      <p:pic>
        <p:nvPicPr>
          <p:cNvPr id="20482" name="Picture 2"/>
          <p:cNvPicPr>
            <a:picLocks noChangeAspect="1" noChangeArrowheads="1"/>
          </p:cNvPicPr>
          <p:nvPr/>
        </p:nvPicPr>
        <p:blipFill>
          <a:blip r:embed="rId2"/>
          <a:srcRect/>
          <a:stretch>
            <a:fillRect/>
          </a:stretch>
        </p:blipFill>
        <p:spPr bwMode="auto">
          <a:xfrm>
            <a:off x="1981200" y="3505200"/>
            <a:ext cx="4476750" cy="2581275"/>
          </a:xfrm>
          <a:prstGeom prst="rect">
            <a:avLst/>
          </a:prstGeom>
          <a:noFill/>
          <a:ln w="9525">
            <a:noFill/>
            <a:miter lim="800000"/>
            <a:headEnd/>
            <a:tailEnd/>
          </a:ln>
          <a:effectLst/>
        </p:spPr>
      </p:pic>
      <p:sp>
        <p:nvSpPr>
          <p:cNvPr id="5" name="Rectangle 4"/>
          <p:cNvSpPr/>
          <p:nvPr/>
        </p:nvSpPr>
        <p:spPr>
          <a:xfrm>
            <a:off x="1524000" y="6211669"/>
            <a:ext cx="6400800" cy="369332"/>
          </a:xfrm>
          <a:prstGeom prst="rect">
            <a:avLst/>
          </a:prstGeom>
        </p:spPr>
        <p:txBody>
          <a:bodyPr wrap="square">
            <a:spAutoFit/>
          </a:bodyPr>
          <a:lstStyle/>
          <a:p>
            <a:r>
              <a:rPr lang="en-US" dirty="0" smtClean="0"/>
              <a:t>Tilted Abutment and Observed Gap between Bridge Decks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0482"/>
                                        </p:tgtEl>
                                        <p:attrNameLst>
                                          <p:attrName>style.visibility</p:attrName>
                                        </p:attrNameLst>
                                      </p:cBhvr>
                                      <p:to>
                                        <p:strVal val="visible"/>
                                      </p:to>
                                    </p:set>
                                    <p:animEffect transition="in" filter="slide(fromBottom)">
                                      <p:cBhvr>
                                        <p:cTn id="13"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7924800" cy="4114800"/>
          </a:xfrm>
        </p:spPr>
        <p:txBody>
          <a:bodyPr>
            <a:noAutofit/>
          </a:bodyPr>
          <a:lstStyle/>
          <a:p>
            <a:r>
              <a:rPr lang="en-US" sz="1900" dirty="0" smtClean="0"/>
              <a:t>These observations infer that the slip of the Approach Embankment near Abutment II is deep seated and is consistent with the depth of the soft alluvium. The cause of the rotational slip failure is due to the weak subsoil strata viz. unable to support the weight of the approach embankment. The weight of embankment initiated the consolidation settlement of the soft subsoil and mobilized the low shear strength of the slip failure plane. The use of the 6m wood piles and RC piles offers little lateral resistance and instead, extends the rotational slip deeper into the soft subsoil. At the pier, the bridge decks, being simply supported and fixed to the abutment via bearing pad, had moved along with the displacement of the abutment.</a:t>
            </a:r>
            <a:endParaRPr lang="en-US" sz="1900" dirty="0"/>
          </a:p>
        </p:txBody>
      </p:sp>
      <p:pic>
        <p:nvPicPr>
          <p:cNvPr id="21506" name="Picture 2"/>
          <p:cNvPicPr>
            <a:picLocks noChangeAspect="1" noChangeArrowheads="1"/>
          </p:cNvPicPr>
          <p:nvPr/>
        </p:nvPicPr>
        <p:blipFill>
          <a:blip r:embed="rId2"/>
          <a:srcRect/>
          <a:stretch>
            <a:fillRect/>
          </a:stretch>
        </p:blipFill>
        <p:spPr bwMode="auto">
          <a:xfrm>
            <a:off x="1905000" y="3581400"/>
            <a:ext cx="5114925" cy="2628900"/>
          </a:xfrm>
          <a:prstGeom prst="rect">
            <a:avLst/>
          </a:prstGeom>
          <a:noFill/>
          <a:ln w="9525">
            <a:noFill/>
            <a:miter lim="800000"/>
            <a:headEnd/>
            <a:tailEnd/>
          </a:ln>
          <a:effectLst/>
        </p:spPr>
      </p:pic>
      <p:sp>
        <p:nvSpPr>
          <p:cNvPr id="5" name="Rectangle 4"/>
          <p:cNvSpPr/>
          <p:nvPr/>
        </p:nvSpPr>
        <p:spPr>
          <a:xfrm>
            <a:off x="2971800" y="6248400"/>
            <a:ext cx="2685351" cy="369332"/>
          </a:xfrm>
          <a:prstGeom prst="rect">
            <a:avLst/>
          </a:prstGeom>
        </p:spPr>
        <p:txBody>
          <a:bodyPr wrap="none">
            <a:spAutoFit/>
          </a:bodyPr>
          <a:lstStyle/>
          <a:p>
            <a:r>
              <a:rPr lang="en-US" dirty="0" smtClean="0"/>
              <a:t>Titled </a:t>
            </a:r>
            <a:r>
              <a:rPr lang="en-US" dirty="0" err="1" smtClean="0"/>
              <a:t>pilecap</a:t>
            </a:r>
            <a:r>
              <a:rPr lang="en-US" dirty="0" smtClean="0"/>
              <a:t> at Pier II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slide(fromBottom)">
                                      <p:cBhvr>
                                        <p:cTn id="12"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1981200" y="304800"/>
            <a:ext cx="5715000" cy="4724400"/>
          </a:xfrm>
          <a:prstGeom prst="rect">
            <a:avLst/>
          </a:prstGeom>
          <a:noFill/>
          <a:ln w="9525">
            <a:noFill/>
            <a:miter lim="800000"/>
            <a:headEnd/>
            <a:tailEnd/>
          </a:ln>
          <a:effectLst/>
        </p:spPr>
      </p:pic>
      <p:sp>
        <p:nvSpPr>
          <p:cNvPr id="5" name="Rectangle 4"/>
          <p:cNvSpPr/>
          <p:nvPr/>
        </p:nvSpPr>
        <p:spPr>
          <a:xfrm>
            <a:off x="2895600" y="5410200"/>
            <a:ext cx="3657601" cy="369332"/>
          </a:xfrm>
          <a:prstGeom prst="rect">
            <a:avLst/>
          </a:prstGeom>
        </p:spPr>
        <p:txBody>
          <a:bodyPr wrap="square">
            <a:spAutoFit/>
          </a:bodyPr>
          <a:lstStyle/>
          <a:p>
            <a:pPr algn="ctr"/>
            <a:r>
              <a:rPr lang="en-US" b="1" u="sng" dirty="0" smtClean="0"/>
              <a:t>Schematic of the slip failure</a:t>
            </a:r>
            <a:endParaRPr lang="en-US"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slide(fromBottom)">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696200" cy="6169152"/>
          </a:xfrm>
        </p:spPr>
        <p:txBody>
          <a:bodyPr>
            <a:normAutofit lnSpcReduction="10000"/>
          </a:bodyPr>
          <a:lstStyle/>
          <a:p>
            <a:pPr>
              <a:buNone/>
            </a:pPr>
            <a:r>
              <a:rPr lang="en-US" b="1" u="sng" dirty="0" smtClean="0">
                <a:solidFill>
                  <a:schemeClr val="tx2"/>
                </a:solidFill>
                <a:latin typeface="Times New Roman" pitchFamily="18" charset="0"/>
              </a:rPr>
              <a:t>Foundation Design Process :</a:t>
            </a:r>
          </a:p>
          <a:p>
            <a:pPr>
              <a:buNone/>
            </a:pPr>
            <a:endParaRPr lang="en-US" b="1" u="sng" dirty="0" smtClean="0">
              <a:solidFill>
                <a:schemeClr val="tx2"/>
              </a:solidFill>
              <a:latin typeface="Times New Roman" pitchFamily="18" charset="0"/>
            </a:endParaRPr>
          </a:p>
          <a:p>
            <a:pPr>
              <a:buFont typeface="Courier New" pitchFamily="49" charset="0"/>
              <a:buChar char="o"/>
            </a:pPr>
            <a:r>
              <a:rPr lang="en-US" dirty="0" smtClean="0">
                <a:latin typeface="Times New Roman" pitchFamily="18" charset="0"/>
              </a:rPr>
              <a:t> Scope &amp; Field Reconnaissance</a:t>
            </a:r>
            <a:br>
              <a:rPr lang="en-US" dirty="0" smtClean="0">
                <a:latin typeface="Times New Roman" pitchFamily="18" charset="0"/>
              </a:rPr>
            </a:br>
            <a:r>
              <a:rPr lang="en-US" dirty="0" smtClean="0">
                <a:latin typeface="Times New Roman" pitchFamily="18" charset="0"/>
              </a:rPr>
              <a:t>	</a:t>
            </a:r>
          </a:p>
          <a:p>
            <a:pPr>
              <a:buFont typeface="Courier New" pitchFamily="49" charset="0"/>
              <a:buChar char="o"/>
            </a:pPr>
            <a:r>
              <a:rPr lang="en-US" dirty="0" smtClean="0">
                <a:latin typeface="Times New Roman" pitchFamily="18" charset="0"/>
              </a:rPr>
              <a:t>Field Explorations &amp; Field Testing</a:t>
            </a:r>
            <a:br>
              <a:rPr lang="en-US" dirty="0" smtClean="0">
                <a:latin typeface="Times New Roman" pitchFamily="18" charset="0"/>
              </a:rPr>
            </a:br>
            <a:r>
              <a:rPr lang="en-US" dirty="0" smtClean="0">
                <a:latin typeface="Times New Roman" pitchFamily="18" charset="0"/>
              </a:rPr>
              <a:t>	</a:t>
            </a:r>
          </a:p>
          <a:p>
            <a:pPr>
              <a:buFont typeface="Courier New" pitchFamily="49" charset="0"/>
              <a:buChar char="o"/>
            </a:pPr>
            <a:r>
              <a:rPr lang="en-US" dirty="0" smtClean="0">
                <a:latin typeface="Times New Roman" pitchFamily="18" charset="0"/>
              </a:rPr>
              <a:t>Laboratory Testing</a:t>
            </a:r>
            <a:br>
              <a:rPr lang="en-US" dirty="0" smtClean="0">
                <a:latin typeface="Times New Roman" pitchFamily="18" charset="0"/>
              </a:rPr>
            </a:br>
            <a:r>
              <a:rPr lang="en-US" dirty="0" smtClean="0">
                <a:latin typeface="Times New Roman" pitchFamily="18" charset="0"/>
              </a:rPr>
              <a:t>	</a:t>
            </a:r>
          </a:p>
          <a:p>
            <a:pPr>
              <a:buFont typeface="Courier New" pitchFamily="49" charset="0"/>
              <a:buChar char="o"/>
            </a:pPr>
            <a:r>
              <a:rPr lang="en-US" dirty="0" smtClean="0">
                <a:latin typeface="Times New Roman" pitchFamily="18" charset="0"/>
              </a:rPr>
              <a:t>Foundation Design 	</a:t>
            </a:r>
            <a:br>
              <a:rPr lang="en-US" dirty="0" smtClean="0">
                <a:latin typeface="Times New Roman" pitchFamily="18" charset="0"/>
              </a:rPr>
            </a:br>
            <a:r>
              <a:rPr lang="en-US" dirty="0" smtClean="0">
                <a:latin typeface="Times New Roman" pitchFamily="18" charset="0"/>
              </a:rPr>
              <a:t>	</a:t>
            </a:r>
          </a:p>
          <a:p>
            <a:pPr>
              <a:buFont typeface="Courier New" pitchFamily="49" charset="0"/>
              <a:buChar char="o"/>
            </a:pPr>
            <a:r>
              <a:rPr lang="en-US" dirty="0" smtClean="0">
                <a:latin typeface="Times New Roman" pitchFamily="18" charset="0"/>
              </a:rPr>
              <a:t>Foundation Reports</a:t>
            </a:r>
            <a:br>
              <a:rPr lang="en-US" dirty="0" smtClean="0">
                <a:latin typeface="Times New Roman" pitchFamily="18" charset="0"/>
              </a:rPr>
            </a:br>
            <a:r>
              <a:rPr lang="en-US" dirty="0" smtClean="0">
                <a:latin typeface="Times New Roman" pitchFamily="18" charset="0"/>
              </a:rPr>
              <a:t>	</a:t>
            </a:r>
          </a:p>
          <a:p>
            <a:pPr>
              <a:buFont typeface="Courier New" pitchFamily="49" charset="0"/>
              <a:buChar char="o"/>
            </a:pPr>
            <a:r>
              <a:rPr lang="en-US" dirty="0" smtClean="0">
                <a:latin typeface="Times New Roman" pitchFamily="18" charset="0"/>
              </a:rPr>
              <a:t>Specifications</a:t>
            </a:r>
            <a:br>
              <a:rPr lang="en-US" dirty="0" smtClean="0">
                <a:latin typeface="Times New Roman" pitchFamily="18" charset="0"/>
              </a:rPr>
            </a:br>
            <a:r>
              <a:rPr lang="en-US" dirty="0" smtClean="0">
                <a:latin typeface="Times New Roman" pitchFamily="18" charset="0"/>
              </a:rPr>
              <a:t>	</a:t>
            </a:r>
          </a:p>
          <a:p>
            <a:pPr>
              <a:buFont typeface="Courier New" pitchFamily="49" charset="0"/>
              <a:buChar char="o"/>
            </a:pPr>
            <a:r>
              <a:rPr lang="en-US" dirty="0" smtClean="0">
                <a:latin typeface="Times New Roman" pitchFamily="18" charset="0"/>
              </a:rPr>
              <a:t>Construction Support</a:t>
            </a:r>
          </a:p>
          <a:p>
            <a:pPr>
              <a:buNone/>
            </a:pPr>
            <a:endParaRPr lang="en-US" b="1" u="sng" dirty="0" smtClean="0">
              <a:solidFill>
                <a:schemeClr val="tx2"/>
              </a:solidFill>
              <a:latin typeface="Times New Roman" pitchFamily="18" charset="0"/>
            </a:endParaRPr>
          </a:p>
          <a:p>
            <a:pPr>
              <a:buNone/>
            </a:pPr>
            <a:endParaRPr lang="en-US" dirty="0"/>
          </a:p>
        </p:txBody>
      </p:sp>
    </p:spTree>
  </p:cSld>
  <p:clrMapOvr>
    <a:masterClrMapping/>
  </p:clrMapOvr>
  <p:transition>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696200" cy="6245352"/>
          </a:xfrm>
        </p:spPr>
        <p:txBody>
          <a:bodyPr>
            <a:normAutofit lnSpcReduction="10000"/>
          </a:bodyPr>
          <a:lstStyle/>
          <a:p>
            <a:pPr>
              <a:buNone/>
            </a:pPr>
            <a:r>
              <a:rPr lang="en-US" sz="3600" dirty="0" smtClean="0"/>
              <a:t>Specifications</a:t>
            </a:r>
            <a:br>
              <a:rPr lang="en-US" sz="3600" dirty="0" smtClean="0"/>
            </a:br>
            <a:r>
              <a:rPr lang="en-US" sz="3200" dirty="0" smtClean="0"/>
              <a:t>	</a:t>
            </a:r>
            <a:r>
              <a:rPr lang="en-US" sz="2800" dirty="0" smtClean="0"/>
              <a:t>Piling </a:t>
            </a:r>
            <a:br>
              <a:rPr lang="en-US" sz="2800" dirty="0" smtClean="0"/>
            </a:br>
            <a:r>
              <a:rPr lang="en-US" sz="2800" dirty="0" smtClean="0"/>
              <a:t>		</a:t>
            </a:r>
            <a:r>
              <a:rPr lang="en-US" dirty="0" smtClean="0"/>
              <a:t>Estimated Pile Lengths (steel piles)</a:t>
            </a:r>
            <a:br>
              <a:rPr lang="en-US" dirty="0" smtClean="0"/>
            </a:br>
            <a:r>
              <a:rPr lang="en-US" dirty="0" smtClean="0"/>
              <a:t>		Number of Pile Splices</a:t>
            </a:r>
            <a:br>
              <a:rPr lang="en-US" dirty="0" smtClean="0"/>
            </a:br>
            <a:r>
              <a:rPr lang="en-US" dirty="0" smtClean="0"/>
              <a:t>		Tip Treatment (open or closed end,  </a:t>
            </a:r>
          </a:p>
          <a:p>
            <a:pPr>
              <a:buNone/>
            </a:pPr>
            <a:r>
              <a:rPr lang="en-US" dirty="0" smtClean="0"/>
              <a:t>                       reinforcement)</a:t>
            </a:r>
            <a:br>
              <a:rPr lang="en-US" dirty="0" smtClean="0"/>
            </a:br>
            <a:r>
              <a:rPr lang="en-US" dirty="0" smtClean="0"/>
              <a:t>		Driving Criteria</a:t>
            </a:r>
            <a:br>
              <a:rPr lang="en-US" dirty="0" smtClean="0"/>
            </a:br>
            <a:r>
              <a:rPr lang="en-US" dirty="0" smtClean="0"/>
              <a:t>		Wave Equation Input (if applicable)</a:t>
            </a:r>
            <a:br>
              <a:rPr lang="en-US" dirty="0" smtClean="0"/>
            </a:br>
            <a:r>
              <a:rPr lang="en-US" dirty="0" smtClean="0"/>
              <a:t>		Pile freeze, </a:t>
            </a:r>
            <a:r>
              <a:rPr lang="en-US" dirty="0" err="1" smtClean="0"/>
              <a:t>preboring</a:t>
            </a:r>
            <a:r>
              <a:rPr lang="en-US" dirty="0" smtClean="0"/>
              <a:t> or jetting allowed</a:t>
            </a:r>
          </a:p>
          <a:p>
            <a:pPr>
              <a:buNone/>
            </a:pPr>
            <a:r>
              <a:rPr lang="en-US" sz="3200" dirty="0" smtClean="0"/>
              <a:t>      </a:t>
            </a:r>
            <a:r>
              <a:rPr lang="en-US" sz="2800" b="1" i="1" dirty="0" smtClean="0"/>
              <a:t>Shafts</a:t>
            </a:r>
            <a:r>
              <a:rPr lang="en-US" sz="3200" dirty="0" smtClean="0"/>
              <a:t> </a:t>
            </a:r>
            <a:r>
              <a:rPr lang="en-US" sz="2800" dirty="0" smtClean="0"/>
              <a:t/>
            </a:r>
            <a:br>
              <a:rPr lang="en-US" sz="2800" dirty="0" smtClean="0"/>
            </a:br>
            <a:r>
              <a:rPr lang="en-US" sz="2800" dirty="0" smtClean="0"/>
              <a:t>		</a:t>
            </a:r>
            <a:r>
              <a:rPr lang="en-US" dirty="0" smtClean="0"/>
              <a:t>Designated Friction or End Bearing</a:t>
            </a:r>
            <a:br>
              <a:rPr lang="en-US" dirty="0" smtClean="0"/>
            </a:br>
            <a:r>
              <a:rPr lang="en-US" dirty="0" smtClean="0"/>
              <a:t>		Permanent Casing Requirements</a:t>
            </a:r>
            <a:br>
              <a:rPr lang="en-US" dirty="0" smtClean="0"/>
            </a:br>
            <a:r>
              <a:rPr lang="en-US" dirty="0" smtClean="0"/>
              <a:t>		</a:t>
            </a:r>
            <a:r>
              <a:rPr lang="en-US" dirty="0" err="1" smtClean="0"/>
              <a:t>Crosshole</a:t>
            </a:r>
            <a:r>
              <a:rPr lang="en-US" dirty="0" smtClean="0"/>
              <a:t> Sonic Log (CSL) testing </a:t>
            </a:r>
          </a:p>
          <a:p>
            <a:pPr>
              <a:buNone/>
            </a:pPr>
            <a:r>
              <a:rPr lang="en-US" dirty="0" smtClean="0"/>
              <a:t>                      required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en-US" dirty="0" smtClean="0">
                <a:effectLst>
                  <a:outerShdw blurRad="38100" dist="38100" dir="2700000" algn="tl">
                    <a:srgbClr val="000000"/>
                  </a:outerShdw>
                </a:effectLst>
              </a:rPr>
              <a:t>					</a:t>
            </a:r>
            <a:endParaRPr lang="en-US" dirty="0"/>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772400" cy="6321552"/>
          </a:xfrm>
        </p:spPr>
        <p:txBody>
          <a:bodyPr/>
          <a:lstStyle/>
          <a:p>
            <a:r>
              <a:rPr lang="en-US" b="1" u="sng" dirty="0" smtClean="0"/>
              <a:t>Safety Precautions </a:t>
            </a:r>
            <a:r>
              <a:rPr lang="en-US" b="1" dirty="0" smtClean="0"/>
              <a:t>:</a:t>
            </a:r>
          </a:p>
          <a:p>
            <a:pPr>
              <a:buNone/>
            </a:pPr>
            <a:r>
              <a:rPr lang="en-US" b="1" dirty="0" smtClean="0"/>
              <a:t> </a:t>
            </a:r>
          </a:p>
          <a:p>
            <a:pPr marL="457200" indent="-457200">
              <a:buNone/>
            </a:pPr>
            <a:r>
              <a:rPr lang="en-US" dirty="0" smtClean="0"/>
              <a:t>1. To limit the load on</a:t>
            </a:r>
          </a:p>
          <a:p>
            <a:pPr marL="457200" indent="-457200">
              <a:buNone/>
            </a:pPr>
            <a:r>
              <a:rPr lang="en-US" dirty="0" smtClean="0"/>
              <a:t>    the soil to 5.5 </a:t>
            </a:r>
          </a:p>
          <a:p>
            <a:pPr marL="457200" indent="-457200">
              <a:buNone/>
            </a:pPr>
            <a:r>
              <a:rPr lang="en-US" dirty="0" smtClean="0"/>
              <a:t>    tonnes/ sq.mt.  </a:t>
            </a:r>
          </a:p>
          <a:p>
            <a:pPr marL="457200" indent="-457200">
              <a:buNone/>
            </a:pPr>
            <a:r>
              <a:rPr lang="en-US" dirty="0" smtClean="0"/>
              <a:t>    if water is liable to</a:t>
            </a:r>
          </a:p>
          <a:p>
            <a:pPr marL="457200" indent="-457200">
              <a:buNone/>
            </a:pPr>
            <a:r>
              <a:rPr lang="en-US" dirty="0" smtClean="0"/>
              <a:t>    to find an access to </a:t>
            </a:r>
          </a:p>
          <a:p>
            <a:pPr marL="457200" indent="-457200">
              <a:buNone/>
            </a:pPr>
            <a:r>
              <a:rPr lang="en-US" dirty="0" smtClean="0"/>
              <a:t>    the foundations, the</a:t>
            </a:r>
          </a:p>
          <a:p>
            <a:pPr marL="457200" indent="-457200">
              <a:buNone/>
            </a:pPr>
            <a:r>
              <a:rPr lang="en-US" dirty="0" smtClean="0"/>
              <a:t>    limit of loading should </a:t>
            </a:r>
          </a:p>
          <a:p>
            <a:pPr marL="457200" indent="-457200">
              <a:buNone/>
            </a:pPr>
            <a:r>
              <a:rPr lang="en-US" dirty="0" smtClean="0"/>
              <a:t>     be restricted to 4.9</a:t>
            </a:r>
          </a:p>
          <a:p>
            <a:pPr marL="457200" indent="-457200">
              <a:buNone/>
            </a:pPr>
            <a:r>
              <a:rPr lang="en-US" dirty="0" smtClean="0"/>
              <a:t>     </a:t>
            </a:r>
            <a:r>
              <a:rPr lang="en-US" dirty="0" err="1" smtClean="0"/>
              <a:t>tonnes</a:t>
            </a:r>
            <a:r>
              <a:rPr lang="en-US" dirty="0" smtClean="0"/>
              <a:t>/ sq.mt.</a:t>
            </a:r>
            <a:endParaRPr lang="en-US" dirty="0"/>
          </a:p>
        </p:txBody>
      </p:sp>
      <p:pic>
        <p:nvPicPr>
          <p:cNvPr id="5" name="Picture 4" descr="images.jpg"/>
          <p:cNvPicPr>
            <a:picLocks noChangeAspect="1"/>
          </p:cNvPicPr>
          <p:nvPr/>
        </p:nvPicPr>
        <p:blipFill>
          <a:blip r:embed="rId2"/>
          <a:stretch>
            <a:fillRect/>
          </a:stretch>
        </p:blipFill>
        <p:spPr>
          <a:xfrm>
            <a:off x="4191000" y="1295400"/>
            <a:ext cx="4495800"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696200" cy="6245352"/>
          </a:xfrm>
        </p:spPr>
        <p:txBody>
          <a:bodyPr/>
          <a:lstStyle/>
          <a:p>
            <a:pPr>
              <a:buNone/>
            </a:pPr>
            <a:r>
              <a:rPr lang="en-US" dirty="0" smtClean="0"/>
              <a:t>2. To take the </a:t>
            </a:r>
            <a:r>
              <a:rPr lang="en-US" dirty="0" smtClean="0">
                <a:hlinkClick r:id="rId2"/>
              </a:rPr>
              <a:t>foundation</a:t>
            </a:r>
            <a:r>
              <a:rPr lang="en-US" dirty="0" smtClean="0"/>
              <a:t> to</a:t>
            </a:r>
          </a:p>
          <a:p>
            <a:pPr>
              <a:buNone/>
            </a:pPr>
            <a:r>
              <a:rPr lang="en-US" dirty="0" smtClean="0"/>
              <a:t>    such depths where the </a:t>
            </a:r>
          </a:p>
          <a:p>
            <a:pPr>
              <a:buNone/>
            </a:pPr>
            <a:r>
              <a:rPr lang="en-US" dirty="0" smtClean="0"/>
              <a:t>    cracks cease to extend. </a:t>
            </a:r>
          </a:p>
          <a:p>
            <a:pPr>
              <a:buNone/>
            </a:pPr>
            <a:r>
              <a:rPr lang="en-US" dirty="0" smtClean="0"/>
              <a:t>    The minimum depth of </a:t>
            </a:r>
          </a:p>
          <a:p>
            <a:pPr>
              <a:buNone/>
            </a:pPr>
            <a:r>
              <a:rPr lang="en-US" dirty="0" smtClean="0"/>
              <a:t>    foundation should be not </a:t>
            </a:r>
          </a:p>
          <a:p>
            <a:pPr>
              <a:buNone/>
            </a:pPr>
            <a:r>
              <a:rPr lang="en-US" dirty="0" smtClean="0"/>
              <a:t>    Less than 1.5 </a:t>
            </a:r>
            <a:r>
              <a:rPr lang="en-US" dirty="0" err="1" smtClean="0"/>
              <a:t>mt</a:t>
            </a:r>
            <a:r>
              <a:rPr lang="en-US" dirty="0" smtClean="0"/>
              <a:t>. </a:t>
            </a:r>
          </a:p>
          <a:p>
            <a:pPr>
              <a:buNone/>
            </a:pPr>
            <a:r>
              <a:rPr lang="en-US" dirty="0" smtClean="0"/>
              <a:t>    </a:t>
            </a:r>
          </a:p>
          <a:p>
            <a:pPr>
              <a:buNone/>
            </a:pPr>
            <a:endParaRPr lang="en-US" dirty="0" smtClean="0"/>
          </a:p>
          <a:p>
            <a:pPr>
              <a:buNone/>
            </a:pPr>
            <a:r>
              <a:rPr lang="en-US" dirty="0" smtClean="0"/>
              <a:t>                                                3. Construction in black  </a:t>
            </a:r>
          </a:p>
          <a:p>
            <a:pPr>
              <a:buNone/>
            </a:pPr>
            <a:r>
              <a:rPr lang="en-US" dirty="0" smtClean="0"/>
              <a:t>                                                    cotton soil should be  </a:t>
            </a:r>
          </a:p>
          <a:p>
            <a:pPr>
              <a:buNone/>
            </a:pPr>
            <a:r>
              <a:rPr lang="en-US" dirty="0" smtClean="0"/>
              <a:t>                                                    undertaken during      </a:t>
            </a:r>
          </a:p>
          <a:p>
            <a:pPr>
              <a:buNone/>
            </a:pPr>
            <a:r>
              <a:rPr lang="en-US" dirty="0" smtClean="0"/>
              <a:t>                                                    dry season.</a:t>
            </a:r>
            <a:endParaRPr lang="en-US" dirty="0"/>
          </a:p>
        </p:txBody>
      </p:sp>
      <p:pic>
        <p:nvPicPr>
          <p:cNvPr id="4" name="Picture 3" descr="dsc_0186.jpg"/>
          <p:cNvPicPr>
            <a:picLocks noChangeAspect="1"/>
          </p:cNvPicPr>
          <p:nvPr/>
        </p:nvPicPr>
        <p:blipFill>
          <a:blip r:embed="rId3" cstate="print"/>
          <a:stretch>
            <a:fillRect/>
          </a:stretch>
        </p:blipFill>
        <p:spPr>
          <a:xfrm>
            <a:off x="4572000" y="152400"/>
            <a:ext cx="40386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pond577.jpg"/>
          <p:cNvPicPr>
            <a:picLocks noChangeAspect="1"/>
          </p:cNvPicPr>
          <p:nvPr/>
        </p:nvPicPr>
        <p:blipFill>
          <a:blip r:embed="rId4"/>
          <a:stretch>
            <a:fillRect/>
          </a:stretch>
        </p:blipFill>
        <p:spPr>
          <a:xfrm>
            <a:off x="381000" y="3124200"/>
            <a:ext cx="4191000" cy="32051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52400"/>
            <a:ext cx="8077200" cy="6321552"/>
          </a:xfrm>
        </p:spPr>
        <p:txBody>
          <a:bodyPr/>
          <a:lstStyle/>
          <a:p>
            <a:pPr>
              <a:buNone/>
            </a:pPr>
            <a:r>
              <a:rPr lang="en-US" dirty="0" smtClean="0"/>
              <a:t>4. If the depth of the black cotton soil at a given site is only 1 to 1.5 m, the entire black cotton soil above the hard bed may be completely removed and the foundation may be laid on the hard bed below.</a:t>
            </a:r>
            <a:endParaRPr lang="en-US" dirty="0"/>
          </a:p>
        </p:txBody>
      </p:sp>
      <p:pic>
        <p:nvPicPr>
          <p:cNvPr id="4" name="Picture 3" descr="black-cotton soil.JPG"/>
          <p:cNvPicPr>
            <a:picLocks noChangeAspect="1"/>
          </p:cNvPicPr>
          <p:nvPr/>
        </p:nvPicPr>
        <p:blipFill>
          <a:blip r:embed="rId2"/>
          <a:stretch>
            <a:fillRect/>
          </a:stretch>
        </p:blipFill>
        <p:spPr>
          <a:xfrm>
            <a:off x="609600" y="2667000"/>
            <a:ext cx="7315200" cy="33385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8686800" cy="6858000"/>
          </a:xfrm>
        </p:spPr>
        <p:txBody>
          <a:bodyPr>
            <a:normAutofit fontScale="70000" lnSpcReduction="20000"/>
          </a:bodyPr>
          <a:lstStyle/>
          <a:p>
            <a:pPr algn="ctr">
              <a:buNone/>
            </a:pPr>
            <a:endParaRPr lang="en-US" b="1" dirty="0" smtClean="0"/>
          </a:p>
          <a:p>
            <a:pPr algn="ctr">
              <a:buNone/>
            </a:pPr>
            <a:r>
              <a:rPr lang="en-US" b="1" dirty="0" smtClean="0"/>
              <a:t>S.D PATEL POLYTECHNIC,GADHA</a:t>
            </a:r>
            <a:endParaRPr lang="en-US" dirty="0" smtClean="0"/>
          </a:p>
          <a:p>
            <a:pPr algn="ctr">
              <a:buNone/>
            </a:pPr>
            <a:r>
              <a:rPr lang="en-US" b="1" dirty="0" smtClean="0"/>
              <a:t>MEHSANA -</a:t>
            </a:r>
            <a:r>
              <a:rPr lang="en-US" b="1" u="sng" dirty="0" smtClean="0"/>
              <a:t>384002</a:t>
            </a:r>
            <a:endParaRPr lang="en-US" dirty="0" smtClean="0"/>
          </a:p>
          <a:p>
            <a:pPr algn="ctr">
              <a:buNone/>
            </a:pPr>
            <a:r>
              <a:rPr lang="en-US" b="1" dirty="0" smtClean="0"/>
              <a:t>	     </a:t>
            </a:r>
            <a:endParaRPr lang="en-US" dirty="0" smtClean="0"/>
          </a:p>
          <a:p>
            <a:pPr>
              <a:buNone/>
            </a:pPr>
            <a:r>
              <a:rPr lang="en-US" b="1" dirty="0" smtClean="0"/>
              <a:t>  </a:t>
            </a:r>
          </a:p>
          <a:p>
            <a:pPr>
              <a:buNone/>
            </a:pPr>
            <a:r>
              <a:rPr lang="en-US" b="1" dirty="0" smtClean="0"/>
              <a:t> </a:t>
            </a:r>
          </a:p>
          <a:p>
            <a:pPr algn="ctr">
              <a:buNone/>
            </a:pPr>
            <a:endParaRPr lang="en-US" b="1" u="sng" dirty="0" smtClean="0">
              <a:solidFill>
                <a:schemeClr val="accent1">
                  <a:lumMod val="75000"/>
                </a:schemeClr>
              </a:solidFill>
            </a:endParaRPr>
          </a:p>
          <a:p>
            <a:pPr algn="ctr">
              <a:buNone/>
            </a:pPr>
            <a:endParaRPr lang="en-US" b="1" u="sng" dirty="0" smtClean="0">
              <a:solidFill>
                <a:schemeClr val="accent1">
                  <a:lumMod val="75000"/>
                </a:schemeClr>
              </a:solidFill>
            </a:endParaRPr>
          </a:p>
          <a:p>
            <a:pPr algn="ctr">
              <a:buNone/>
            </a:pPr>
            <a:r>
              <a:rPr lang="en-US" b="1" u="sng" dirty="0" smtClean="0">
                <a:solidFill>
                  <a:schemeClr val="accent1">
                    <a:lumMod val="75000"/>
                  </a:schemeClr>
                </a:solidFill>
              </a:rPr>
              <a:t>CERTIFICATE</a:t>
            </a:r>
          </a:p>
          <a:p>
            <a:pPr algn="ctr">
              <a:buNone/>
            </a:pPr>
            <a:endParaRPr lang="en-US" b="1" dirty="0" smtClean="0"/>
          </a:p>
          <a:p>
            <a:pPr algn="ctr">
              <a:buNone/>
            </a:pPr>
            <a:r>
              <a:rPr lang="en-US" b="1" dirty="0" smtClean="0"/>
              <a:t>    TO WHOM SO EVER IT MAY CONCERN</a:t>
            </a:r>
          </a:p>
          <a:p>
            <a:pPr>
              <a:buNone/>
            </a:pPr>
            <a:r>
              <a:rPr lang="en-US" dirty="0" smtClean="0"/>
              <a:t> </a:t>
            </a:r>
          </a:p>
          <a:p>
            <a:pPr algn="just">
              <a:lnSpc>
                <a:spcPct val="120000"/>
              </a:lnSpc>
              <a:buNone/>
            </a:pPr>
            <a:r>
              <a:rPr lang="en-US" dirty="0" smtClean="0"/>
              <a:t>     This is to certify that</a:t>
            </a:r>
            <a:r>
              <a:rPr lang="en-US" b="1" dirty="0" smtClean="0"/>
              <a:t>  Mr. Patel Singer , </a:t>
            </a:r>
            <a:r>
              <a:rPr lang="en-US" b="1" dirty="0" err="1" smtClean="0"/>
              <a:t>Prajapati</a:t>
            </a:r>
            <a:r>
              <a:rPr lang="en-US" b="1" dirty="0" smtClean="0"/>
              <a:t> </a:t>
            </a:r>
            <a:r>
              <a:rPr lang="en-US" b="1" dirty="0" err="1" smtClean="0"/>
              <a:t>Kalpesh</a:t>
            </a:r>
            <a:r>
              <a:rPr lang="en-US" b="1" dirty="0" smtClean="0"/>
              <a:t> , </a:t>
            </a:r>
            <a:r>
              <a:rPr lang="en-US" b="1" dirty="0" err="1" smtClean="0"/>
              <a:t>Sathvara</a:t>
            </a:r>
            <a:r>
              <a:rPr lang="en-US" b="1" dirty="0" smtClean="0"/>
              <a:t> </a:t>
            </a:r>
            <a:r>
              <a:rPr lang="en-US" b="1" dirty="0" err="1" smtClean="0"/>
              <a:t>Sahil</a:t>
            </a:r>
            <a:r>
              <a:rPr lang="en-US" b="1" dirty="0" smtClean="0"/>
              <a:t> , Shah </a:t>
            </a:r>
            <a:r>
              <a:rPr lang="en-US" b="1" dirty="0" err="1" smtClean="0"/>
              <a:t>Chintan</a:t>
            </a:r>
            <a:r>
              <a:rPr lang="en-US" b="1" dirty="0" smtClean="0"/>
              <a:t> , </a:t>
            </a:r>
            <a:r>
              <a:rPr lang="en-US" b="1" dirty="0" err="1" smtClean="0"/>
              <a:t>Trivedi</a:t>
            </a:r>
            <a:r>
              <a:rPr lang="en-US" b="1" dirty="0" smtClean="0"/>
              <a:t> </a:t>
            </a:r>
            <a:r>
              <a:rPr lang="en-US" b="1" dirty="0" err="1" smtClean="0"/>
              <a:t>Priyank</a:t>
            </a:r>
            <a:r>
              <a:rPr lang="en-US" b="1" dirty="0" smtClean="0"/>
              <a:t> </a:t>
            </a:r>
            <a:r>
              <a:rPr lang="en-US" dirty="0" smtClean="0"/>
              <a:t> Student of  </a:t>
            </a:r>
            <a:r>
              <a:rPr lang="en-US" b="1" dirty="0" smtClean="0"/>
              <a:t>D.E. Semester 6th (Civil  Engineering)</a:t>
            </a:r>
            <a:r>
              <a:rPr lang="en-US" dirty="0" smtClean="0"/>
              <a:t> has completed his one full semester project work titled “</a:t>
            </a:r>
            <a:r>
              <a:rPr lang="en-US" b="1" dirty="0" smtClean="0"/>
              <a:t>Foundation Of Bridge On Black Cotton Soil</a:t>
            </a:r>
            <a:r>
              <a:rPr lang="en-US" b="1" i="1" dirty="0" smtClean="0"/>
              <a:t>”</a:t>
            </a:r>
            <a:r>
              <a:rPr lang="en-US" dirty="0" smtClean="0"/>
              <a:t> satisfactorily in partial fulfillment of requirement of Diploma of Civil Engineering of  Gujarat Technology University,  in the year </a:t>
            </a:r>
            <a:r>
              <a:rPr lang="en-US" dirty="0" smtClean="0"/>
              <a:t>2012.</a:t>
            </a:r>
            <a:endParaRPr lang="en-US" dirty="0" smtClean="0"/>
          </a:p>
          <a:p>
            <a:pPr algn="just">
              <a:lnSpc>
                <a:spcPct val="120000"/>
              </a:lnSpc>
              <a:buNone/>
            </a:pPr>
            <a:endParaRPr lang="en-US" dirty="0" smtClean="0"/>
          </a:p>
          <a:p>
            <a:pPr>
              <a:buNone/>
            </a:pPr>
            <a:r>
              <a:rPr lang="en-US" dirty="0" smtClean="0"/>
              <a:t>        </a:t>
            </a:r>
            <a:r>
              <a:rPr lang="en-US" b="1" dirty="0" smtClean="0"/>
              <a:t>MR. R.D.PATEL </a:t>
            </a:r>
            <a:r>
              <a:rPr lang="en-US" dirty="0" smtClean="0"/>
              <a:t>		                              </a:t>
            </a:r>
            <a:r>
              <a:rPr lang="en-US" b="1" dirty="0" smtClean="0"/>
              <a:t>MR. V.V.PATEL     </a:t>
            </a:r>
            <a:endParaRPr lang="en-US" dirty="0" smtClean="0"/>
          </a:p>
          <a:p>
            <a:pPr>
              <a:buNone/>
            </a:pPr>
            <a:r>
              <a:rPr lang="fr-FR" dirty="0" smtClean="0"/>
              <a:t>                                                                                            H.O.D. (CIVIL)</a:t>
            </a:r>
            <a:endParaRPr lang="en-US" dirty="0" smtClean="0"/>
          </a:p>
          <a:p>
            <a:pPr>
              <a:buNone/>
            </a:pPr>
            <a:r>
              <a:rPr lang="fr-FR" dirty="0" smtClean="0"/>
              <a:t>                                                                                            S.D.P,GADHA            </a:t>
            </a:r>
            <a:endParaRPr lang="en-US" dirty="0" smtClean="0"/>
          </a:p>
          <a:p>
            <a:pPr>
              <a:buNone/>
            </a:pPr>
            <a:r>
              <a:rPr lang="en-US" dirty="0" smtClean="0"/>
              <a:t>           </a:t>
            </a:r>
          </a:p>
          <a:p>
            <a:endParaRPr lang="en-US" dirty="0"/>
          </a:p>
        </p:txBody>
      </p:sp>
      <p:pic>
        <p:nvPicPr>
          <p:cNvPr id="4" name="Picture 2" descr="sdplogo"/>
          <p:cNvPicPr>
            <a:picLocks noChangeAspect="1" noChangeArrowheads="1"/>
          </p:cNvPicPr>
          <p:nvPr/>
        </p:nvPicPr>
        <p:blipFill>
          <a:blip r:embed="rId2"/>
          <a:srcRect/>
          <a:stretch>
            <a:fillRect/>
          </a:stretch>
        </p:blipFill>
        <p:spPr bwMode="auto">
          <a:xfrm>
            <a:off x="3733800" y="1143000"/>
            <a:ext cx="1143000" cy="11303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 calcmode="lin" valueType="num">
                                      <p:cBhvr additive="base">
                                        <p:cTn id="3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 calcmode="lin" valueType="num">
                                      <p:cBhvr additive="base">
                                        <p:cTn id="3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anim calcmode="lin" valueType="num">
                                      <p:cBhvr additive="base">
                                        <p:cTn id="4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 calcmode="lin" valueType="num">
                                      <p:cBhvr additive="base">
                                        <p:cTn id="4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anim calcmode="lin" valueType="num">
                                      <p:cBhvr additive="base">
                                        <p:cTn id="51"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7" end="17"/>
                                            </p:txEl>
                                          </p:spTgt>
                                        </p:tgtEl>
                                        <p:attrNameLst>
                                          <p:attrName>style.visibility</p:attrName>
                                        </p:attrNameLst>
                                      </p:cBhvr>
                                      <p:to>
                                        <p:strVal val="visible"/>
                                      </p:to>
                                    </p:set>
                                    <p:anim calcmode="lin" valueType="num">
                                      <p:cBhvr additive="base">
                                        <p:cTn id="55"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Project\6 SEM PRO\Project 2\scaning\1.jpg"/>
          <p:cNvPicPr>
            <a:picLocks noGrp="1" noChangeAspect="1" noChangeArrowheads="1"/>
          </p:cNvPicPr>
          <p:nvPr>
            <p:ph sz="quarter" idx="1"/>
          </p:nvPr>
        </p:nvPicPr>
        <p:blipFill>
          <a:blip r:embed="rId2" cstate="print"/>
          <a:srcRect/>
          <a:stretch>
            <a:fillRect/>
          </a:stretch>
        </p:blipFill>
        <p:spPr bwMode="auto">
          <a:xfrm>
            <a:off x="381000" y="304800"/>
            <a:ext cx="7696200" cy="63246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c\Desktop\Project\6 SEM PRO\Project 2\scaning\2.jpg"/>
          <p:cNvPicPr>
            <a:picLocks noGrp="1" noChangeAspect="1" noChangeArrowheads="1"/>
          </p:cNvPicPr>
          <p:nvPr>
            <p:ph sz="quarter" idx="1"/>
          </p:nvPr>
        </p:nvPicPr>
        <p:blipFill>
          <a:blip r:embed="rId2" cstate="print"/>
          <a:srcRect/>
          <a:stretch>
            <a:fillRect/>
          </a:stretch>
        </p:blipFill>
        <p:spPr bwMode="auto">
          <a:xfrm>
            <a:off x="228600" y="152400"/>
            <a:ext cx="7696199" cy="6477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c\Desktop\Project\6 SEM PRO\Project 2\scaning\3.jpg"/>
          <p:cNvPicPr>
            <a:picLocks noGrp="1" noChangeAspect="1" noChangeArrowheads="1"/>
          </p:cNvPicPr>
          <p:nvPr>
            <p:ph sz="quarter" idx="1"/>
          </p:nvPr>
        </p:nvPicPr>
        <p:blipFill>
          <a:blip r:embed="rId2" cstate="print"/>
          <a:srcRect/>
          <a:stretch>
            <a:fillRect/>
          </a:stretch>
        </p:blipFill>
        <p:spPr bwMode="auto">
          <a:xfrm>
            <a:off x="304800" y="304800"/>
            <a:ext cx="7620000" cy="616902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c\Desktop\Project\6 SEM PRO\Project 2\scaning\4.jpg"/>
          <p:cNvPicPr>
            <a:picLocks noGrp="1" noChangeAspect="1" noChangeArrowheads="1"/>
          </p:cNvPicPr>
          <p:nvPr>
            <p:ph sz="quarter" idx="1"/>
          </p:nvPr>
        </p:nvPicPr>
        <p:blipFill>
          <a:blip r:embed="rId2" cstate="print"/>
          <a:srcRect/>
          <a:stretch>
            <a:fillRect/>
          </a:stretch>
        </p:blipFill>
        <p:spPr bwMode="auto">
          <a:xfrm>
            <a:off x="228601" y="304800"/>
            <a:ext cx="7772400" cy="616902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c\Desktop\Project\6 SEM PRO\Project 2\scaning\5.jpg"/>
          <p:cNvPicPr>
            <a:picLocks noGrp="1" noChangeAspect="1" noChangeArrowheads="1"/>
          </p:cNvPicPr>
          <p:nvPr>
            <p:ph sz="quarter" idx="1"/>
          </p:nvPr>
        </p:nvPicPr>
        <p:blipFill>
          <a:blip r:embed="rId2" cstate="print"/>
          <a:srcRect/>
          <a:stretch>
            <a:fillRect/>
          </a:stretch>
        </p:blipFill>
        <p:spPr bwMode="auto">
          <a:xfrm>
            <a:off x="228600" y="304800"/>
            <a:ext cx="7543800" cy="616902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c\Desktop\Project\6 SEM PRO\Project 2\scaning\6.jpg"/>
          <p:cNvPicPr>
            <a:picLocks noGrp="1" noChangeAspect="1" noChangeArrowheads="1"/>
          </p:cNvPicPr>
          <p:nvPr>
            <p:ph sz="quarter" idx="1"/>
          </p:nvPr>
        </p:nvPicPr>
        <p:blipFill>
          <a:blip r:embed="rId2" cstate="print"/>
          <a:srcRect/>
          <a:stretch>
            <a:fillRect/>
          </a:stretch>
        </p:blipFill>
        <p:spPr bwMode="auto">
          <a:xfrm>
            <a:off x="228600" y="304800"/>
            <a:ext cx="7772400" cy="616902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untitled.bmp"/>
          <p:cNvPicPr>
            <a:picLocks noGrp="1" noChangeAspect="1"/>
          </p:cNvPicPr>
          <p:nvPr>
            <p:ph sz="quarter" idx="1"/>
          </p:nvPr>
        </p:nvPicPr>
        <p:blipFill>
          <a:blip r:embed="rId2"/>
          <a:stretch>
            <a:fillRect/>
          </a:stretch>
        </p:blipFill>
        <p:spPr>
          <a:xfrm>
            <a:off x="381000" y="381000"/>
            <a:ext cx="8382000" cy="6096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400"/>
            <a:ext cx="8153400" cy="6321552"/>
          </a:xfrm>
        </p:spPr>
        <p:txBody>
          <a:bodyPr/>
          <a:lstStyle/>
          <a:p>
            <a:r>
              <a:rPr lang="en-US" dirty="0" smtClean="0"/>
              <a:t>Precautions have to be taken when making the structure on soft soil :</a:t>
            </a:r>
          </a:p>
          <a:p>
            <a:pPr>
              <a:buNone/>
            </a:pPr>
            <a:endParaRPr lang="en-US" dirty="0" smtClean="0"/>
          </a:p>
          <a:p>
            <a:pPr>
              <a:buNone/>
            </a:pPr>
            <a:r>
              <a:rPr lang="en-US" dirty="0" smtClean="0"/>
              <a:t> 1) Use the deep foundation for structure like pile foundation. </a:t>
            </a:r>
          </a:p>
          <a:p>
            <a:endParaRPr lang="en-US" dirty="0"/>
          </a:p>
        </p:txBody>
      </p:sp>
      <p:pic>
        <p:nvPicPr>
          <p:cNvPr id="4" name="Picture 3" descr="Services-DrilledShaft.jpg"/>
          <p:cNvPicPr>
            <a:picLocks noChangeAspect="1"/>
          </p:cNvPicPr>
          <p:nvPr/>
        </p:nvPicPr>
        <p:blipFill>
          <a:blip r:embed="rId2"/>
          <a:stretch>
            <a:fillRect/>
          </a:stretch>
        </p:blipFill>
        <p:spPr>
          <a:xfrm>
            <a:off x="1066800" y="2514600"/>
            <a:ext cx="6324600" cy="34290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8001000" cy="6169152"/>
          </a:xfrm>
        </p:spPr>
        <p:txBody>
          <a:bodyPr>
            <a:normAutofit fontScale="70000" lnSpcReduction="20000"/>
          </a:bodyPr>
          <a:lstStyle/>
          <a:p>
            <a:r>
              <a:rPr lang="en-US" sz="3400" b="1" u="sng" dirty="0" smtClean="0"/>
              <a:t>Pile Design:</a:t>
            </a:r>
            <a:r>
              <a:rPr lang="en-US" dirty="0" smtClean="0"/>
              <a:t/>
            </a:r>
            <a:br>
              <a:rPr lang="en-US" dirty="0" smtClean="0"/>
            </a:br>
            <a:r>
              <a:rPr lang="en-US" dirty="0" smtClean="0"/>
              <a:t>	</a:t>
            </a:r>
            <a:br>
              <a:rPr lang="en-US" dirty="0" smtClean="0"/>
            </a:br>
            <a:r>
              <a:rPr lang="en-US" dirty="0" smtClean="0"/>
              <a:t>	</a:t>
            </a:r>
          </a:p>
          <a:p>
            <a:r>
              <a:rPr lang="en-US" dirty="0" smtClean="0"/>
              <a:t>Most Common			</a:t>
            </a:r>
            <a:br>
              <a:rPr lang="en-US" dirty="0" smtClean="0"/>
            </a:br>
            <a:r>
              <a:rPr lang="en-US" dirty="0" smtClean="0"/>
              <a:t>		Steel Pipe Piles (open or closed end)</a:t>
            </a:r>
            <a:br>
              <a:rPr lang="en-US" dirty="0" smtClean="0"/>
            </a:br>
            <a:r>
              <a:rPr lang="en-US" dirty="0" smtClean="0"/>
              <a:t>		H-Piles</a:t>
            </a:r>
            <a:br>
              <a:rPr lang="en-US" dirty="0" smtClean="0"/>
            </a:br>
            <a:endParaRPr lang="en-US" dirty="0" smtClean="0"/>
          </a:p>
          <a:p>
            <a:r>
              <a:rPr lang="en-US" dirty="0" smtClean="0"/>
              <a:t>Less Common</a:t>
            </a:r>
            <a:br>
              <a:rPr lang="en-US" dirty="0" smtClean="0"/>
            </a:br>
            <a:r>
              <a:rPr lang="en-US" dirty="0" smtClean="0"/>
              <a:t>		</a:t>
            </a:r>
            <a:r>
              <a:rPr lang="en-US" dirty="0" err="1" smtClean="0"/>
              <a:t>Prestressed</a:t>
            </a:r>
            <a:r>
              <a:rPr lang="en-US" dirty="0" smtClean="0"/>
              <a:t> Concrete</a:t>
            </a:r>
            <a:br>
              <a:rPr lang="en-US" dirty="0" smtClean="0"/>
            </a:br>
            <a:r>
              <a:rPr lang="en-US" dirty="0" smtClean="0"/>
              <a:t>		Timber		</a:t>
            </a:r>
            <a:br>
              <a:rPr lang="en-US" dirty="0" smtClean="0"/>
            </a:br>
            <a:endParaRPr lang="en-US" dirty="0" smtClean="0"/>
          </a:p>
          <a:p>
            <a:r>
              <a:rPr lang="en-US" dirty="0" smtClean="0"/>
              <a:t>Bearing Resistance (compression and tension)</a:t>
            </a:r>
            <a:br>
              <a:rPr lang="en-US" dirty="0" smtClean="0"/>
            </a:br>
            <a:endParaRPr lang="en-US" dirty="0" smtClean="0"/>
          </a:p>
          <a:p>
            <a:r>
              <a:rPr lang="en-US" dirty="0" smtClean="0"/>
              <a:t>Lateral Resistance</a:t>
            </a:r>
            <a:br>
              <a:rPr lang="en-US" dirty="0" smtClean="0"/>
            </a:br>
            <a:endParaRPr lang="en-US" dirty="0" smtClean="0"/>
          </a:p>
          <a:p>
            <a:r>
              <a:rPr lang="en-US" dirty="0" smtClean="0"/>
              <a:t>Settlement and </a:t>
            </a:r>
            <a:r>
              <a:rPr lang="en-US" dirty="0" err="1" smtClean="0"/>
              <a:t>Downdrag</a:t>
            </a:r>
            <a:r>
              <a:rPr lang="en-US" dirty="0" smtClean="0"/>
              <a:t> Analysis</a:t>
            </a:r>
            <a:br>
              <a:rPr lang="en-US" dirty="0" smtClean="0"/>
            </a:br>
            <a:endParaRPr lang="en-US" dirty="0" smtClean="0"/>
          </a:p>
          <a:p>
            <a:r>
              <a:rPr lang="en-US" dirty="0" smtClean="0"/>
              <a:t>Corrosion Potential/Protection</a:t>
            </a:r>
            <a:br>
              <a:rPr lang="en-US" dirty="0" smtClean="0"/>
            </a:br>
            <a:endParaRPr lang="en-US" dirty="0" smtClean="0"/>
          </a:p>
          <a:p>
            <a:r>
              <a:rPr lang="en-US" dirty="0" smtClean="0"/>
              <a:t>Tip Protection </a:t>
            </a:r>
            <a:br>
              <a:rPr lang="en-US" dirty="0" smtClean="0"/>
            </a:br>
            <a:endParaRPr lang="en-US" dirty="0" smtClean="0"/>
          </a:p>
          <a:p>
            <a:r>
              <a:rPr lang="en-US" dirty="0" smtClean="0"/>
              <a:t>Pile Drivability (construction)</a:t>
            </a:r>
            <a:br>
              <a:rPr lang="en-US" dirty="0" smtClean="0"/>
            </a:br>
            <a:endParaRPr lang="en-US" dirty="0" smtClean="0"/>
          </a:p>
          <a:p>
            <a:r>
              <a:rPr lang="en-US" dirty="0" smtClean="0"/>
              <a:t>Group Settlement, Group Effects</a:t>
            </a:r>
            <a:endParaRPr lang="en-US" dirty="0"/>
          </a:p>
        </p:txBody>
      </p:sp>
      <p:grpSp>
        <p:nvGrpSpPr>
          <p:cNvPr id="4" name="Group 2"/>
          <p:cNvGrpSpPr>
            <a:grpSpLocks/>
          </p:cNvGrpSpPr>
          <p:nvPr/>
        </p:nvGrpSpPr>
        <p:grpSpPr bwMode="auto">
          <a:xfrm>
            <a:off x="4648200" y="3429000"/>
            <a:ext cx="3429000" cy="2743200"/>
            <a:chOff x="1800" y="1440"/>
            <a:chExt cx="8500" cy="5360"/>
          </a:xfrm>
        </p:grpSpPr>
        <p:pic>
          <p:nvPicPr>
            <p:cNvPr id="5" name="Picture 3"/>
            <p:cNvPicPr>
              <a:picLocks noChangeAspect="1" noChangeArrowheads="1"/>
            </p:cNvPicPr>
            <p:nvPr/>
          </p:nvPicPr>
          <p:blipFill>
            <a:blip r:embed="rId2"/>
            <a:srcRect/>
            <a:stretch>
              <a:fillRect/>
            </a:stretch>
          </p:blipFill>
          <p:spPr bwMode="auto">
            <a:xfrm>
              <a:off x="1800" y="1440"/>
              <a:ext cx="8500" cy="5360"/>
            </a:xfrm>
            <a:prstGeom prst="rect">
              <a:avLst/>
            </a:prstGeom>
            <a:noFill/>
            <a:ln w="9525">
              <a:noFill/>
              <a:miter lim="800000"/>
              <a:headEnd/>
              <a:tailEnd/>
            </a:ln>
          </p:spPr>
        </p:pic>
        <p:sp>
          <p:nvSpPr>
            <p:cNvPr id="6" name="Oval 4"/>
            <p:cNvSpPr>
              <a:spLocks noChangeArrowheads="1"/>
            </p:cNvSpPr>
            <p:nvPr/>
          </p:nvSpPr>
          <p:spPr bwMode="auto">
            <a:xfrm>
              <a:off x="4680" y="5580"/>
              <a:ext cx="180" cy="180"/>
            </a:xfrm>
            <a:prstGeom prst="ellipse">
              <a:avLst/>
            </a:prstGeom>
            <a:solidFill>
              <a:srgbClr val="FFFFFF"/>
            </a:solidFill>
            <a:ln w="9525">
              <a:noFill/>
              <a:round/>
              <a:headEnd/>
              <a:tailEnd/>
            </a:ln>
          </p:spPr>
          <p:txBody>
            <a:bodyPr/>
            <a:lstStyle/>
            <a:p>
              <a:endParaRPr lang="en-US"/>
            </a:p>
          </p:txBody>
        </p:sp>
      </p:grpSp>
    </p:spTree>
  </p:cSld>
  <p:clrMapOvr>
    <a:masterClrMapping/>
  </p:clrMapOvr>
  <p:transition>
    <p:wipe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620000" cy="6321552"/>
          </a:xfrm>
        </p:spPr>
        <p:txBody>
          <a:bodyPr/>
          <a:lstStyle/>
          <a:p>
            <a:pPr>
              <a:buNone/>
            </a:pPr>
            <a:endParaRPr lang="en-US" dirty="0" smtClean="0"/>
          </a:p>
          <a:p>
            <a:pPr>
              <a:buNone/>
            </a:pPr>
            <a:r>
              <a:rPr lang="en-US" dirty="0" smtClean="0"/>
              <a:t>2) Providing suitable drainage system for bridge. </a:t>
            </a:r>
            <a:endParaRPr lang="en-US" dirty="0"/>
          </a:p>
        </p:txBody>
      </p:sp>
      <p:pic>
        <p:nvPicPr>
          <p:cNvPr id="4" name="Picture 3" descr="p1050366.jpg"/>
          <p:cNvPicPr>
            <a:picLocks noChangeAspect="1"/>
          </p:cNvPicPr>
          <p:nvPr/>
        </p:nvPicPr>
        <p:blipFill>
          <a:blip r:embed="rId2"/>
          <a:stretch>
            <a:fillRect/>
          </a:stretch>
        </p:blipFill>
        <p:spPr>
          <a:xfrm>
            <a:off x="762000" y="1295400"/>
            <a:ext cx="6705600" cy="4343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639762"/>
          </a:xfrm>
        </p:spPr>
        <p:txBody>
          <a:bodyPr>
            <a:noAutofit/>
          </a:bodyPr>
          <a:lstStyle/>
          <a:p>
            <a:pPr algn="ctr"/>
            <a:r>
              <a:rPr lang="en-US" sz="3600" b="1" i="1" dirty="0" smtClean="0">
                <a:solidFill>
                  <a:schemeClr val="accent1">
                    <a:lumMod val="75000"/>
                  </a:schemeClr>
                </a:solidFill>
              </a:rPr>
              <a:t>Construction of minor bridge</a:t>
            </a:r>
            <a:endParaRPr lang="en-US" sz="3600" b="1" i="1" dirty="0">
              <a:solidFill>
                <a:schemeClr val="accent1">
                  <a:lumMod val="75000"/>
                </a:schemeClr>
              </a:solidFill>
            </a:endParaRPr>
          </a:p>
        </p:txBody>
      </p:sp>
      <p:sp>
        <p:nvSpPr>
          <p:cNvPr id="3" name="Content Placeholder 2"/>
          <p:cNvSpPr>
            <a:spLocks noGrp="1"/>
          </p:cNvSpPr>
          <p:nvPr>
            <p:ph sz="quarter" idx="1"/>
          </p:nvPr>
        </p:nvSpPr>
        <p:spPr>
          <a:xfrm>
            <a:off x="457200" y="1219200"/>
            <a:ext cx="7467600" cy="5254752"/>
          </a:xfrm>
        </p:spPr>
        <p:txBody>
          <a:bodyPr/>
          <a:lstStyle/>
          <a:p>
            <a:pPr>
              <a:buNone/>
            </a:pPr>
            <a:endParaRPr lang="en-US" dirty="0" smtClean="0"/>
          </a:p>
          <a:p>
            <a:pPr>
              <a:buNone/>
            </a:pPr>
            <a:r>
              <a:rPr lang="en-US" dirty="0" smtClean="0"/>
              <a:t>Site Name :- Construction of minor bridge </a:t>
            </a:r>
          </a:p>
          <a:p>
            <a:pPr>
              <a:buNone/>
            </a:pPr>
            <a:r>
              <a:rPr lang="en-US" sz="2400" dirty="0" smtClean="0">
                <a:solidFill>
                  <a:schemeClr val="tx1"/>
                </a:solidFill>
              </a:rPr>
              <a:t>                      At- </a:t>
            </a:r>
            <a:r>
              <a:rPr lang="en-US" sz="2400" dirty="0" err="1" smtClean="0">
                <a:solidFill>
                  <a:schemeClr val="tx1"/>
                </a:solidFill>
              </a:rPr>
              <a:t>parab</a:t>
            </a:r>
            <a:r>
              <a:rPr lang="en-US" sz="2400" dirty="0" smtClean="0">
                <a:solidFill>
                  <a:schemeClr val="tx1"/>
                </a:solidFill>
              </a:rPr>
              <a:t> ,</a:t>
            </a:r>
          </a:p>
          <a:p>
            <a:pPr>
              <a:buNone/>
            </a:pPr>
            <a:r>
              <a:rPr lang="en-US" sz="2400" dirty="0" smtClean="0">
                <a:solidFill>
                  <a:schemeClr val="tx1"/>
                </a:solidFill>
              </a:rPr>
              <a:t>                      To -</a:t>
            </a:r>
            <a:r>
              <a:rPr lang="en-US" sz="2400" dirty="0" err="1" smtClean="0">
                <a:solidFill>
                  <a:schemeClr val="tx1"/>
                </a:solidFill>
              </a:rPr>
              <a:t>haldhru</a:t>
            </a:r>
            <a:r>
              <a:rPr lang="en-US" sz="2400" dirty="0" smtClean="0">
                <a:solidFill>
                  <a:schemeClr val="tx1"/>
                </a:solidFill>
              </a:rPr>
              <a:t> road </a:t>
            </a:r>
          </a:p>
          <a:p>
            <a:pPr>
              <a:buNone/>
            </a:pPr>
            <a:r>
              <a:rPr lang="en-US" sz="2400" dirty="0" smtClean="0">
                <a:solidFill>
                  <a:schemeClr val="tx1"/>
                </a:solidFill>
              </a:rPr>
              <a:t>                      Ta. </a:t>
            </a:r>
            <a:r>
              <a:rPr lang="en-US" sz="2400" dirty="0" err="1" smtClean="0">
                <a:solidFill>
                  <a:schemeClr val="tx1"/>
                </a:solidFill>
              </a:rPr>
              <a:t>Kamraj,dist-surat</a:t>
            </a:r>
            <a:r>
              <a:rPr lang="en-US" sz="2400" dirty="0" smtClean="0">
                <a:solidFill>
                  <a:schemeClr val="tx1"/>
                </a:solidFill>
              </a:rPr>
              <a:t>.</a:t>
            </a:r>
          </a:p>
          <a:p>
            <a:pPr>
              <a:buNone/>
            </a:pPr>
            <a:endParaRPr lang="en-US" dirty="0" smtClean="0"/>
          </a:p>
          <a:p>
            <a:pPr>
              <a:buNone/>
            </a:pPr>
            <a:endParaRPr lang="en-US" sz="2400" dirty="0" smtClean="0">
              <a:solidFill>
                <a:schemeClr val="tx1"/>
              </a:solidFill>
            </a:endParaRPr>
          </a:p>
          <a:p>
            <a:pPr>
              <a:buNone/>
            </a:pPr>
            <a:endParaRPr lang="en-US" sz="2400" dirty="0" smtClean="0">
              <a:solidFill>
                <a:schemeClr val="tx1"/>
              </a:solidFill>
            </a:endParaRPr>
          </a:p>
          <a:p>
            <a:pPr>
              <a:buNone/>
            </a:pPr>
            <a:r>
              <a:rPr lang="en-US" sz="2400" dirty="0" smtClean="0">
                <a:solidFill>
                  <a:schemeClr val="tx1"/>
                </a:solidFill>
              </a:rPr>
              <a:t>Company :- </a:t>
            </a:r>
            <a:r>
              <a:rPr lang="en-US" sz="2400" dirty="0" err="1" smtClean="0">
                <a:solidFill>
                  <a:schemeClr val="tx1"/>
                </a:solidFill>
              </a:rPr>
              <a:t>Akshay</a:t>
            </a:r>
            <a:r>
              <a:rPr lang="en-US" sz="2400" dirty="0" smtClean="0">
                <a:solidFill>
                  <a:schemeClr val="tx1"/>
                </a:solidFill>
              </a:rPr>
              <a:t> </a:t>
            </a:r>
            <a:r>
              <a:rPr lang="en-US" sz="2400" dirty="0" err="1" smtClean="0">
                <a:solidFill>
                  <a:schemeClr val="tx1"/>
                </a:solidFill>
              </a:rPr>
              <a:t>Construction,Surat</a:t>
            </a:r>
            <a:endParaRPr lang="en-US" sz="2400" dirty="0" smtClean="0">
              <a:solidFill>
                <a:schemeClr val="tx1"/>
              </a:solidFill>
            </a:endParaRPr>
          </a:p>
        </p:txBody>
      </p:sp>
    </p:spTree>
  </p:cSld>
  <p:clrMapOvr>
    <a:masterClrMapping/>
  </p:clrMapOvr>
  <p:transition spd="slow">
    <p:whee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57200" y="228600"/>
            <a:ext cx="7620000" cy="6245352"/>
          </a:xfrm>
        </p:spPr>
        <p:txBody>
          <a:bodyPr/>
          <a:lstStyle/>
          <a:p>
            <a:pPr>
              <a:buNone/>
            </a:pPr>
            <a:r>
              <a:rPr lang="en-US" dirty="0" smtClean="0"/>
              <a:t>3) Make the filter media of rubble for side of abutment of bridge. </a:t>
            </a:r>
            <a:endParaRPr lang="en-US" dirty="0"/>
          </a:p>
        </p:txBody>
      </p:sp>
      <p:pic>
        <p:nvPicPr>
          <p:cNvPr id="7" name="Picture 6" descr="singer's . . .0624.jpg"/>
          <p:cNvPicPr>
            <a:picLocks noChangeAspect="1"/>
          </p:cNvPicPr>
          <p:nvPr/>
        </p:nvPicPr>
        <p:blipFill>
          <a:blip r:embed="rId2" cstate="print">
            <a:lum bright="10000" contrast="20000"/>
          </a:blip>
          <a:stretch>
            <a:fillRect/>
          </a:stretch>
        </p:blipFill>
        <p:spPr>
          <a:xfrm>
            <a:off x="1066800" y="1469136"/>
            <a:ext cx="6092952" cy="43982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620000" cy="6245352"/>
          </a:xfrm>
        </p:spPr>
        <p:txBody>
          <a:bodyPr/>
          <a:lstStyle/>
          <a:p>
            <a:pPr>
              <a:buNone/>
            </a:pPr>
            <a:r>
              <a:rPr lang="en-US" dirty="0" smtClean="0"/>
              <a:t>4) Design the lightweight superstructure of bridge.</a:t>
            </a:r>
          </a:p>
          <a:p>
            <a:pPr>
              <a:buNone/>
            </a:pPr>
            <a:r>
              <a:rPr lang="en-US" dirty="0" smtClean="0"/>
              <a:t>    Because if weight of superstructure is low then   load comes on foundation is less.  </a:t>
            </a:r>
            <a:endParaRPr lang="en-US" dirty="0"/>
          </a:p>
        </p:txBody>
      </p:sp>
      <p:pic>
        <p:nvPicPr>
          <p:cNvPr id="4" name="Picture 3" descr="bridg_comp_llc.jpg"/>
          <p:cNvPicPr>
            <a:picLocks noChangeAspect="1"/>
          </p:cNvPicPr>
          <p:nvPr/>
        </p:nvPicPr>
        <p:blipFill>
          <a:blip r:embed="rId2">
            <a:duotone>
              <a:prstClr val="black"/>
              <a:schemeClr val="tx2">
                <a:tint val="45000"/>
                <a:satMod val="400000"/>
              </a:schemeClr>
            </a:duotone>
          </a:blip>
          <a:stretch>
            <a:fillRect/>
          </a:stretch>
        </p:blipFill>
        <p:spPr>
          <a:xfrm>
            <a:off x="1447800" y="1952625"/>
            <a:ext cx="5486400" cy="33051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3200400" y="5486400"/>
            <a:ext cx="2514600" cy="369332"/>
          </a:xfrm>
          <a:prstGeom prst="rect">
            <a:avLst/>
          </a:prstGeom>
        </p:spPr>
        <p:txBody>
          <a:bodyPr wrap="square">
            <a:spAutoFit/>
          </a:bodyPr>
          <a:lstStyle/>
          <a:p>
            <a:r>
              <a:rPr lang="en-US" dirty="0" smtClean="0"/>
              <a:t>      Superstructure</a:t>
            </a:r>
            <a:endParaRPr lang="en-US" dirty="0"/>
          </a:p>
        </p:txBody>
      </p:sp>
    </p:spTree>
  </p:cSld>
  <p:clrMapOvr>
    <a:masterClrMapping/>
  </p:clrMapOvr>
  <p:transition>
    <p:wheel spokes="8"/>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620000" cy="6169152"/>
          </a:xfrm>
        </p:spPr>
        <p:txBody>
          <a:bodyPr/>
          <a:lstStyle/>
          <a:p>
            <a:r>
              <a:rPr lang="en-US" dirty="0" smtClean="0"/>
              <a:t>Points to consider in mind while doing the foundation on Black cotton soil / clay soil.</a:t>
            </a:r>
          </a:p>
          <a:p>
            <a:pPr>
              <a:buNone/>
            </a:pPr>
            <a:r>
              <a:rPr lang="en-US" dirty="0" smtClean="0"/>
              <a:t>1)      Always give soil treatment to </a:t>
            </a:r>
            <a:r>
              <a:rPr lang="en-US" dirty="0" err="1" smtClean="0"/>
              <a:t>subgrade</a:t>
            </a:r>
            <a:r>
              <a:rPr lang="en-US" dirty="0" smtClean="0"/>
              <a:t> before</a:t>
            </a:r>
          </a:p>
          <a:p>
            <a:pPr>
              <a:buNone/>
            </a:pPr>
            <a:r>
              <a:rPr lang="en-US" dirty="0" smtClean="0"/>
              <a:t>         placement of concrete.</a:t>
            </a:r>
          </a:p>
          <a:p>
            <a:pPr marL="457200" indent="-457200">
              <a:buNone/>
            </a:pPr>
            <a:r>
              <a:rPr lang="en-US" dirty="0" smtClean="0"/>
              <a:t>2)    Always apply vibrating  equipment after </a:t>
            </a:r>
          </a:p>
          <a:p>
            <a:pPr marL="457200" indent="-457200">
              <a:buNone/>
            </a:pPr>
            <a:r>
              <a:rPr lang="en-US" dirty="0" smtClean="0"/>
              <a:t>          placement of concrete.</a:t>
            </a:r>
            <a:endParaRPr lang="en-US" dirty="0"/>
          </a:p>
        </p:txBody>
      </p:sp>
      <p:pic>
        <p:nvPicPr>
          <p:cNvPr id="4" name="Picture 3" descr="A110-00214_using_a_vibrating_poker_on_new_poured_concrete_Durisol_block_wall_extension_Dale_Farm_Wirral.jpg"/>
          <p:cNvPicPr>
            <a:picLocks noChangeAspect="1"/>
          </p:cNvPicPr>
          <p:nvPr/>
        </p:nvPicPr>
        <p:blipFill>
          <a:blip r:embed="rId2"/>
          <a:stretch>
            <a:fillRect/>
          </a:stretch>
        </p:blipFill>
        <p:spPr>
          <a:xfrm>
            <a:off x="1295400" y="3048000"/>
            <a:ext cx="57150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620000" cy="6172200"/>
          </a:xfrm>
        </p:spPr>
        <p:txBody>
          <a:bodyPr/>
          <a:lstStyle/>
          <a:p>
            <a:pPr>
              <a:buNone/>
            </a:pPr>
            <a:endParaRPr lang="en-US" dirty="0" smtClean="0"/>
          </a:p>
          <a:p>
            <a:pPr>
              <a:buNone/>
            </a:pPr>
            <a:endParaRPr lang="en-US" dirty="0" smtClean="0"/>
          </a:p>
          <a:p>
            <a:pPr>
              <a:buNone/>
            </a:pPr>
            <a:r>
              <a:rPr lang="en-US" dirty="0" smtClean="0"/>
              <a:t>3)   Mix suitable </a:t>
            </a:r>
          </a:p>
          <a:p>
            <a:pPr>
              <a:buNone/>
            </a:pPr>
            <a:r>
              <a:rPr lang="en-US" dirty="0" smtClean="0"/>
              <a:t>      admixture in</a:t>
            </a:r>
          </a:p>
          <a:p>
            <a:pPr>
              <a:buNone/>
            </a:pPr>
            <a:r>
              <a:rPr lang="en-US" dirty="0" smtClean="0"/>
              <a:t>      concrete . Admixture</a:t>
            </a:r>
          </a:p>
          <a:p>
            <a:pPr>
              <a:buNone/>
            </a:pPr>
            <a:r>
              <a:rPr lang="en-US" dirty="0" smtClean="0"/>
              <a:t>      Give more strength </a:t>
            </a:r>
          </a:p>
          <a:p>
            <a:pPr>
              <a:buNone/>
            </a:pPr>
            <a:r>
              <a:rPr lang="en-US" dirty="0" smtClean="0"/>
              <a:t>      to concrete &amp; reduces </a:t>
            </a:r>
          </a:p>
          <a:p>
            <a:pPr>
              <a:buNone/>
            </a:pPr>
            <a:r>
              <a:rPr lang="en-US" dirty="0" smtClean="0"/>
              <a:t>      cement level </a:t>
            </a:r>
            <a:r>
              <a:rPr lang="en-US" dirty="0" err="1" smtClean="0"/>
              <a:t>i.e</a:t>
            </a:r>
            <a:r>
              <a:rPr lang="en-US" dirty="0" smtClean="0"/>
              <a:t> low </a:t>
            </a:r>
          </a:p>
          <a:p>
            <a:pPr>
              <a:buNone/>
            </a:pPr>
            <a:r>
              <a:rPr lang="en-US" dirty="0" smtClean="0"/>
              <a:t>      consumption of cement</a:t>
            </a:r>
          </a:p>
          <a:p>
            <a:pPr>
              <a:buNone/>
            </a:pPr>
            <a:r>
              <a:rPr lang="en-US" dirty="0" smtClean="0"/>
              <a:t>      which reduces the cost of </a:t>
            </a:r>
          </a:p>
          <a:p>
            <a:pPr>
              <a:buNone/>
            </a:pPr>
            <a:r>
              <a:rPr lang="en-US" dirty="0" smtClean="0"/>
              <a:t>       </a:t>
            </a:r>
            <a:r>
              <a:rPr lang="en-US" dirty="0" err="1" smtClean="0"/>
              <a:t>constrution</a:t>
            </a:r>
            <a:r>
              <a:rPr lang="en-US" dirty="0" smtClean="0"/>
              <a:t>.</a:t>
            </a:r>
            <a:endParaRPr lang="en-US" dirty="0"/>
          </a:p>
        </p:txBody>
      </p:sp>
      <p:pic>
        <p:nvPicPr>
          <p:cNvPr id="4" name="Picture 3" descr="red-oxide-prime-250x250-250x250.jpg"/>
          <p:cNvPicPr>
            <a:picLocks noChangeAspect="1"/>
          </p:cNvPicPr>
          <p:nvPr/>
        </p:nvPicPr>
        <p:blipFill>
          <a:blip r:embed="rId2"/>
          <a:stretch>
            <a:fillRect/>
          </a:stretch>
        </p:blipFill>
        <p:spPr>
          <a:xfrm>
            <a:off x="4953000" y="838200"/>
            <a:ext cx="3429000" cy="44196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diamon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pPr marL="0" indent="0" algn="ctr">
              <a:buNone/>
            </a:pPr>
            <a:r>
              <a:rPr lang="en-US" b="1" u="sng" dirty="0"/>
              <a:t>Conclusions</a:t>
            </a:r>
            <a:endParaRPr lang="en-US" b="1" dirty="0"/>
          </a:p>
          <a:p>
            <a:r>
              <a:rPr lang="en-US" dirty="0"/>
              <a:t>       The project   is   limited to the design of </a:t>
            </a:r>
            <a:r>
              <a:rPr lang="en-US" dirty="0" err="1"/>
              <a:t>foundation,pier</a:t>
            </a:r>
            <a:r>
              <a:rPr lang="en-US" dirty="0"/>
              <a:t>  and abutment considering  in  the black cotton soil. which have very dangerous behavior and as such we have taken depth of foundation as depth from H.F.L to the depth of foundation we have taken the remedial measure to project to the foundation  against sliding ,overturning so that it’s should be stable . we have made study of failure of bridges all around the world. precautions measure they have suggested that is also taken in consideration. It is a live project Constructed at </a:t>
            </a:r>
            <a:r>
              <a:rPr lang="en-US" dirty="0" err="1"/>
              <a:t>parab</a:t>
            </a:r>
            <a:r>
              <a:rPr lang="en-US" dirty="0"/>
              <a:t> </a:t>
            </a:r>
            <a:r>
              <a:rPr lang="en-US" dirty="0" err="1"/>
              <a:t>haldaru</a:t>
            </a:r>
            <a:r>
              <a:rPr lang="en-US" dirty="0"/>
              <a:t> </a:t>
            </a:r>
            <a:r>
              <a:rPr lang="en-US" dirty="0" err="1"/>
              <a:t>kamrej</a:t>
            </a:r>
            <a:r>
              <a:rPr lang="en-US" dirty="0"/>
              <a:t>   , </a:t>
            </a:r>
            <a:r>
              <a:rPr lang="en-US" dirty="0" err="1"/>
              <a:t>surat</a:t>
            </a:r>
            <a:r>
              <a:rPr lang="en-US" dirty="0"/>
              <a:t>. No doubt they have considered same is suggested in this project . So the bridge will be a stable.</a:t>
            </a:r>
          </a:p>
          <a:p>
            <a:endParaRPr lang="en-US" dirty="0"/>
          </a:p>
        </p:txBody>
      </p:sp>
    </p:spTree>
    <p:extLst>
      <p:ext uri="{BB962C8B-B14F-4D97-AF65-F5344CB8AC3E}">
        <p14:creationId xmlns:p14="http://schemas.microsoft.com/office/powerpoint/2010/main" val="42248991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467600" cy="685800"/>
          </a:xfrm>
        </p:spPr>
        <p:txBody>
          <a:bodyPr>
            <a:normAutofit/>
          </a:bodyPr>
          <a:lstStyle/>
          <a:p>
            <a:pPr algn="ctr"/>
            <a:r>
              <a:rPr lang="en-US" b="1" i="1" dirty="0" smtClean="0">
                <a:solidFill>
                  <a:schemeClr val="accent1">
                    <a:lumMod val="75000"/>
                  </a:schemeClr>
                </a:solidFill>
              </a:rPr>
              <a:t>REFERENCES</a:t>
            </a:r>
            <a:endParaRPr lang="en-US" b="1" i="1" dirty="0">
              <a:solidFill>
                <a:schemeClr val="accent1">
                  <a:lumMod val="75000"/>
                </a:schemeClr>
              </a:solidFill>
            </a:endParaRPr>
          </a:p>
        </p:txBody>
      </p:sp>
      <p:sp>
        <p:nvSpPr>
          <p:cNvPr id="3" name="Content Placeholder 2"/>
          <p:cNvSpPr>
            <a:spLocks noGrp="1"/>
          </p:cNvSpPr>
          <p:nvPr>
            <p:ph sz="quarter" idx="1"/>
          </p:nvPr>
        </p:nvSpPr>
        <p:spPr>
          <a:xfrm>
            <a:off x="457200" y="990600"/>
            <a:ext cx="7696200" cy="2209800"/>
          </a:xfrm>
        </p:spPr>
        <p:txBody>
          <a:bodyPr>
            <a:normAutofit lnSpcReduction="10000"/>
          </a:bodyPr>
          <a:lstStyle/>
          <a:p>
            <a:r>
              <a:rPr lang="en-US" dirty="0" smtClean="0"/>
              <a:t>Concrete Bridge Practical.</a:t>
            </a:r>
          </a:p>
          <a:p>
            <a:r>
              <a:rPr lang="en-US" dirty="0" smtClean="0"/>
              <a:t>Bridge Engineering (</a:t>
            </a:r>
            <a:r>
              <a:rPr lang="en-US" dirty="0" err="1" smtClean="0"/>
              <a:t>Rangwala’s</a:t>
            </a:r>
            <a:r>
              <a:rPr lang="en-US" dirty="0" smtClean="0"/>
              <a:t> Book)</a:t>
            </a:r>
          </a:p>
          <a:p>
            <a:r>
              <a:rPr lang="en-US" dirty="0" smtClean="0"/>
              <a:t>Site of </a:t>
            </a:r>
            <a:r>
              <a:rPr lang="en-US" dirty="0" err="1" smtClean="0"/>
              <a:t>Akshay</a:t>
            </a:r>
            <a:r>
              <a:rPr lang="en-US" dirty="0" smtClean="0"/>
              <a:t> </a:t>
            </a:r>
            <a:r>
              <a:rPr lang="en-US" dirty="0" err="1" smtClean="0"/>
              <a:t>Construction,Surat</a:t>
            </a:r>
            <a:endParaRPr lang="en-US" dirty="0" smtClean="0"/>
          </a:p>
          <a:p>
            <a:r>
              <a:rPr lang="en-US" dirty="0" smtClean="0">
                <a:hlinkClick r:id="rId2"/>
              </a:rPr>
              <a:t>www.wikipedia.com</a:t>
            </a:r>
            <a:endParaRPr lang="en-US" dirty="0" smtClean="0"/>
          </a:p>
          <a:p>
            <a:r>
              <a:rPr lang="en-US" dirty="0" smtClean="0"/>
              <a:t> www.Google.com</a:t>
            </a:r>
          </a:p>
          <a:p>
            <a:endParaRPr lang="en-US" dirty="0" smtClean="0"/>
          </a:p>
          <a:p>
            <a:endParaRPr lang="en-US" dirty="0" smtClean="0"/>
          </a:p>
          <a:p>
            <a:pPr>
              <a:buNone/>
            </a:pPr>
            <a:endParaRPr lang="en-US" dirty="0"/>
          </a:p>
        </p:txBody>
      </p:sp>
      <p:sp>
        <p:nvSpPr>
          <p:cNvPr id="4" name="Title 1"/>
          <p:cNvSpPr txBox="1">
            <a:spLocks/>
          </p:cNvSpPr>
          <p:nvPr/>
        </p:nvSpPr>
        <p:spPr>
          <a:xfrm>
            <a:off x="609600" y="3048000"/>
            <a:ext cx="7467600" cy="6858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1" u="none" strike="noStrike" kern="1200" cap="small" spc="0" normalizeH="0" baseline="0" noProof="0" dirty="0" smtClean="0">
                <a:ln>
                  <a:noFill/>
                </a:ln>
                <a:solidFill>
                  <a:schemeClr val="accent1">
                    <a:lumMod val="75000"/>
                  </a:schemeClr>
                </a:solidFill>
                <a:effectLst/>
                <a:uLnTx/>
                <a:uFillTx/>
                <a:latin typeface="+mj-lt"/>
                <a:ea typeface="+mj-ea"/>
                <a:cs typeface="+mj-cs"/>
              </a:rPr>
              <a:t>Guided by :</a:t>
            </a:r>
            <a:endParaRPr kumimoji="0" lang="en-US" sz="3000" b="1" i="1" u="none" strike="noStrike" kern="1200" cap="small" spc="0" normalizeH="0" baseline="0" noProof="0" dirty="0">
              <a:ln>
                <a:noFill/>
              </a:ln>
              <a:solidFill>
                <a:schemeClr val="accent1">
                  <a:lumMod val="75000"/>
                </a:schemeClr>
              </a:solidFill>
              <a:effectLst/>
              <a:uLnTx/>
              <a:uFillTx/>
              <a:latin typeface="+mj-lt"/>
              <a:ea typeface="+mj-ea"/>
              <a:cs typeface="+mj-cs"/>
            </a:endParaRPr>
          </a:p>
        </p:txBody>
      </p:sp>
      <p:sp>
        <p:nvSpPr>
          <p:cNvPr id="5" name="Content Placeholder 2"/>
          <p:cNvSpPr txBox="1">
            <a:spLocks/>
          </p:cNvSpPr>
          <p:nvPr/>
        </p:nvSpPr>
        <p:spPr>
          <a:xfrm>
            <a:off x="381000" y="3886200"/>
            <a:ext cx="7696200" cy="20574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pitchFamily="2" charset="2"/>
              <a:buChar char="q"/>
              <a:tabLst/>
              <a:defRPr/>
            </a:pPr>
            <a:r>
              <a:rPr lang="en-US" sz="2400" dirty="0" smtClean="0"/>
              <a:t>MR. V.P.LUNJA ( PRINCIPAL)</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pitchFamily="2" charset="2"/>
              <a:buChar char="q"/>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MR.</a:t>
            </a:r>
            <a:r>
              <a:rPr kumimoji="0" lang="en-US" sz="2400" b="0" i="0" u="none" strike="noStrike" kern="1200" cap="none" spc="0" normalizeH="0" noProof="0" dirty="0" smtClean="0">
                <a:ln>
                  <a:noFill/>
                </a:ln>
                <a:solidFill>
                  <a:schemeClr val="tx1"/>
                </a:solidFill>
                <a:effectLst/>
                <a:uLnTx/>
                <a:uFillTx/>
                <a:latin typeface="+mn-lt"/>
                <a:ea typeface="+mn-ea"/>
                <a:cs typeface="+mn-cs"/>
              </a:rPr>
              <a:t> </a:t>
            </a:r>
            <a:r>
              <a:rPr lang="en-US" sz="2400" dirty="0" smtClean="0"/>
              <a:t>R.D.PATEL</a:t>
            </a:r>
            <a:r>
              <a:rPr kumimoji="0" lang="en-US" sz="2400" b="0" i="0" u="none" strike="noStrike" kern="1200" cap="none" spc="0" normalizeH="0" noProof="0" dirty="0" smtClean="0">
                <a:ln>
                  <a:noFill/>
                </a:ln>
                <a:solidFill>
                  <a:schemeClr val="tx1"/>
                </a:solidFill>
                <a:effectLst/>
                <a:uLnTx/>
                <a:uFillTx/>
                <a:latin typeface="+mn-lt"/>
                <a:ea typeface="+mn-ea"/>
                <a:cs typeface="+mn-cs"/>
              </a:rPr>
              <a:t> ( LECTURER)</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pitchFamily="2" charset="2"/>
              <a:buChar char="q"/>
              <a:tabLst/>
              <a:defRPr/>
            </a:pPr>
            <a:r>
              <a:rPr lang="en-US" sz="2400" baseline="0" dirty="0" smtClean="0"/>
              <a:t>MR. S.P</a:t>
            </a:r>
            <a:r>
              <a:rPr lang="en-US" sz="2400" dirty="0" smtClean="0"/>
              <a:t>.PATEL</a:t>
            </a:r>
            <a:r>
              <a:rPr lang="en-US" sz="2400" baseline="0" dirty="0" smtClean="0"/>
              <a:t> ( SITE ENGINEER)</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slide(fromBottom)">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 calcmode="lin" valueType="num">
                                      <p:cBhvr additive="base">
                                        <p:cTn id="3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 calcmode="lin" valueType="num">
                                      <p:cBhvr additive="base">
                                        <p:cTn id="3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1" end="1"/>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 calcmode="lin" valueType="num">
                                      <p:cBhvr additive="base">
                                        <p:cTn id="4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4" grpId="0"/>
      <p:bldP spid="5" grpId="0" build="allAtOnce"/>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kashi-kaikyo-bridge-tokyo_s.jpg"/>
          <p:cNvPicPr>
            <a:picLocks noGrp="1" noChangeAspect="1"/>
          </p:cNvPicPr>
          <p:nvPr>
            <p:ph sz="quarter" idx="1"/>
          </p:nvPr>
        </p:nvPicPr>
        <p:blipFill>
          <a:blip r:embed="rId2"/>
          <a:stretch>
            <a:fillRect/>
          </a:stretch>
        </p:blipFill>
        <p:spPr>
          <a:xfrm>
            <a:off x="0" y="0"/>
            <a:ext cx="9144000" cy="6857999"/>
          </a:xfrm>
        </p:spPr>
      </p:pic>
      <p:sp>
        <p:nvSpPr>
          <p:cNvPr id="11" name="Rectangle 10"/>
          <p:cNvSpPr/>
          <p:nvPr/>
        </p:nvSpPr>
        <p:spPr>
          <a:xfrm>
            <a:off x="3962400" y="228600"/>
            <a:ext cx="4466287" cy="101566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000" b="1" u="sng"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6000" b="1" u="sng"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467600" cy="609600"/>
          </a:xfrm>
        </p:spPr>
        <p:txBody>
          <a:bodyPr/>
          <a:lstStyle/>
          <a:p>
            <a:pPr algn="ctr"/>
            <a:r>
              <a:rPr lang="en-US" b="1" i="1" dirty="0" smtClean="0"/>
              <a:t> </a:t>
            </a:r>
            <a:r>
              <a:rPr lang="en-US" b="1" i="1" dirty="0" smtClean="0">
                <a:solidFill>
                  <a:schemeClr val="accent1">
                    <a:lumMod val="75000"/>
                  </a:schemeClr>
                </a:solidFill>
              </a:rPr>
              <a:t>Construction of minor bridge</a:t>
            </a:r>
            <a:endParaRPr lang="en-US" dirty="0">
              <a:solidFill>
                <a:schemeClr val="accent1">
                  <a:lumMod val="75000"/>
                </a:schemeClr>
              </a:solidFill>
            </a:endParaRPr>
          </a:p>
        </p:txBody>
      </p:sp>
      <p:sp>
        <p:nvSpPr>
          <p:cNvPr id="3" name="Content Placeholder 2"/>
          <p:cNvSpPr>
            <a:spLocks noGrp="1"/>
          </p:cNvSpPr>
          <p:nvPr>
            <p:ph sz="quarter" idx="1"/>
          </p:nvPr>
        </p:nvSpPr>
        <p:spPr>
          <a:xfrm>
            <a:off x="304800" y="609600"/>
            <a:ext cx="7620000" cy="6248400"/>
          </a:xfrm>
        </p:spPr>
        <p:txBody>
          <a:bodyPr>
            <a:noAutofit/>
          </a:bodyPr>
          <a:lstStyle/>
          <a:p>
            <a:r>
              <a:rPr lang="en-US" sz="2800" b="1" i="1" dirty="0" smtClean="0"/>
              <a:t>Parts of bridge :</a:t>
            </a:r>
          </a:p>
          <a:p>
            <a:pPr>
              <a:buNone/>
            </a:pPr>
            <a:endParaRPr lang="en-US" sz="2800" b="1" i="1" dirty="0" smtClean="0"/>
          </a:p>
          <a:p>
            <a:pPr lvl="0" indent="-457200">
              <a:spcBef>
                <a:spcPts val="0"/>
              </a:spcBef>
              <a:buFont typeface="+mj-lt"/>
              <a:buAutoNum type="arabicPeriod"/>
            </a:pPr>
            <a:r>
              <a:rPr lang="en-US" sz="2800" dirty="0" smtClean="0"/>
              <a:t>Foundation</a:t>
            </a:r>
          </a:p>
          <a:p>
            <a:pPr lvl="0" indent="-457200">
              <a:spcBef>
                <a:spcPts val="0"/>
              </a:spcBef>
              <a:buFont typeface="+mj-lt"/>
              <a:buAutoNum type="arabicPeriod"/>
            </a:pPr>
            <a:endParaRPr lang="en-US" sz="2800" i="1" dirty="0" smtClean="0"/>
          </a:p>
          <a:p>
            <a:pPr lvl="0" indent="-457200">
              <a:spcBef>
                <a:spcPts val="0"/>
              </a:spcBef>
              <a:buFont typeface="+mj-lt"/>
              <a:buAutoNum type="arabicPeriod"/>
            </a:pPr>
            <a:r>
              <a:rPr lang="en-US" sz="2800" dirty="0" smtClean="0"/>
              <a:t>Pier</a:t>
            </a:r>
          </a:p>
          <a:p>
            <a:pPr lvl="0" indent="-457200">
              <a:spcBef>
                <a:spcPts val="0"/>
              </a:spcBef>
              <a:buFont typeface="+mj-lt"/>
              <a:buAutoNum type="arabicPeriod"/>
            </a:pPr>
            <a:endParaRPr lang="en-US" sz="2800" i="1" dirty="0" smtClean="0"/>
          </a:p>
          <a:p>
            <a:pPr lvl="0" indent="-457200">
              <a:spcBef>
                <a:spcPts val="0"/>
              </a:spcBef>
              <a:buFont typeface="+mj-lt"/>
              <a:buAutoNum type="arabicPeriod"/>
            </a:pPr>
            <a:r>
              <a:rPr lang="en-US" sz="2800" dirty="0" smtClean="0"/>
              <a:t>Abutment</a:t>
            </a:r>
          </a:p>
          <a:p>
            <a:pPr lvl="0" indent="-457200">
              <a:spcBef>
                <a:spcPts val="0"/>
              </a:spcBef>
              <a:buFont typeface="+mj-lt"/>
              <a:buAutoNum type="arabicPeriod"/>
            </a:pPr>
            <a:endParaRPr lang="en-US" sz="2800" i="1" dirty="0" smtClean="0"/>
          </a:p>
          <a:p>
            <a:pPr lvl="0" indent="-457200">
              <a:spcBef>
                <a:spcPts val="0"/>
              </a:spcBef>
              <a:buFont typeface="+mj-lt"/>
              <a:buAutoNum type="arabicPeriod"/>
            </a:pPr>
            <a:r>
              <a:rPr lang="en-US" sz="2800" dirty="0" smtClean="0"/>
              <a:t>Abutment and Pier cap</a:t>
            </a:r>
          </a:p>
          <a:p>
            <a:pPr lvl="0" indent="-457200">
              <a:spcBef>
                <a:spcPts val="0"/>
              </a:spcBef>
              <a:buFont typeface="+mj-lt"/>
              <a:buAutoNum type="arabicPeriod"/>
            </a:pPr>
            <a:endParaRPr lang="en-US" sz="2800" i="1" dirty="0" smtClean="0"/>
          </a:p>
          <a:p>
            <a:pPr lvl="0" indent="-457200">
              <a:spcBef>
                <a:spcPts val="0"/>
              </a:spcBef>
              <a:buFont typeface="+mj-lt"/>
              <a:buAutoNum type="arabicPeriod"/>
            </a:pPr>
            <a:r>
              <a:rPr lang="en-US" sz="2800" dirty="0" smtClean="0"/>
              <a:t>Slab</a:t>
            </a:r>
          </a:p>
          <a:p>
            <a:pPr lvl="0" indent="-457200">
              <a:spcBef>
                <a:spcPts val="0"/>
              </a:spcBef>
              <a:buFont typeface="+mj-lt"/>
              <a:buAutoNum type="arabicPeriod"/>
            </a:pPr>
            <a:endParaRPr lang="en-US" sz="2800" i="1" dirty="0" smtClean="0"/>
          </a:p>
          <a:p>
            <a:pPr lvl="0" indent="-457200">
              <a:spcBef>
                <a:spcPts val="0"/>
              </a:spcBef>
              <a:buFont typeface="+mj-lt"/>
              <a:buAutoNum type="arabicPeriod"/>
            </a:pPr>
            <a:r>
              <a:rPr lang="en-US" sz="2800" dirty="0" smtClean="0"/>
              <a:t>Wearing coat</a:t>
            </a:r>
            <a:endParaRPr lang="en-US" sz="2800" i="1"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 calcmode="lin" valueType="num">
                                      <p:cBhvr additive="base">
                                        <p:cTn id="2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 calcmode="lin" valueType="num">
                                      <p:cBhvr additive="base">
                                        <p:cTn id="3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 calcmode="lin" valueType="num">
                                      <p:cBhvr additive="base">
                                        <p:cTn id="36"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620000" cy="6245352"/>
          </a:xfrm>
        </p:spPr>
        <p:txBody>
          <a:bodyPr/>
          <a:lstStyle/>
          <a:p>
            <a:r>
              <a:rPr lang="en-US" sz="2800" b="1" i="1" dirty="0" smtClean="0"/>
              <a:t>Type of soil  :</a:t>
            </a:r>
          </a:p>
          <a:p>
            <a:pPr lvl="0">
              <a:buFont typeface="Wingdings" pitchFamily="2" charset="2"/>
              <a:buChar char="Ø"/>
            </a:pPr>
            <a:r>
              <a:rPr lang="en-US" dirty="0" smtClean="0"/>
              <a:t>    Black cotton soil </a:t>
            </a:r>
            <a:endParaRPr lang="en-US" i="1" dirty="0" smtClean="0"/>
          </a:p>
          <a:p>
            <a:r>
              <a:rPr lang="en-US" sz="2800" b="1" i="1" dirty="0" smtClean="0"/>
              <a:t>Nature of Black cotton Soil :</a:t>
            </a:r>
            <a:endParaRPr lang="en-US" sz="2800" dirty="0" smtClean="0"/>
          </a:p>
          <a:p>
            <a:pPr lvl="0">
              <a:buFont typeface="Wingdings" pitchFamily="2" charset="2"/>
              <a:buChar char="v"/>
            </a:pPr>
            <a:r>
              <a:rPr lang="en-IN" dirty="0" smtClean="0"/>
              <a:t>     BC soils absorb water heavily, swell, become soft, loose strength, easily and has at tendency to heave during wet condition.</a:t>
            </a:r>
            <a:endParaRPr lang="en-US" dirty="0" smtClean="0"/>
          </a:p>
          <a:p>
            <a:pPr lvl="0">
              <a:buFont typeface="Wingdings" pitchFamily="2" charset="2"/>
              <a:buChar char="v"/>
            </a:pPr>
            <a:r>
              <a:rPr lang="en-IN" dirty="0" smtClean="0"/>
              <a:t>      BC soils shrink in volume and develop cracks during summer. They are by extreme hardness and cracks when dry.</a:t>
            </a:r>
            <a:endParaRPr lang="en-US" dirty="0" smtClean="0"/>
          </a:p>
          <a:p>
            <a:pPr lvl="0">
              <a:buFont typeface="Wingdings" pitchFamily="2" charset="2"/>
              <a:buChar char="v"/>
            </a:pPr>
            <a:r>
              <a:rPr lang="en-IN" dirty="0" smtClean="0"/>
              <a:t>      Soils are called highly expansive when free swell index exceeds 50 undergo volumetric changes leading to pavement distortion, cracking unevenness due to seasonal wetting and drying.</a:t>
            </a:r>
            <a:endParaRPr lang="en-US" dirty="0" smtClean="0"/>
          </a:p>
          <a:p>
            <a:pPr lvl="0">
              <a:buFont typeface="Wingdings" pitchFamily="2" charset="2"/>
              <a:buChar char="v"/>
            </a:pPr>
            <a:r>
              <a:rPr lang="en-IN" dirty="0" smtClean="0"/>
              <a:t>      BC soils produce a CBR value of 2 to 5% if compacted   efficiently.</a:t>
            </a:r>
            <a:endParaRPr lang="en-US" dirty="0" smtClean="0"/>
          </a:p>
          <a:p>
            <a:endParaRPr lang="en-US" dirty="0"/>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467600" cy="609600"/>
          </a:xfrm>
        </p:spPr>
        <p:txBody>
          <a:bodyPr>
            <a:normAutofit fontScale="90000"/>
          </a:bodyPr>
          <a:lstStyle/>
          <a:p>
            <a:pPr algn="ctr"/>
            <a:r>
              <a:rPr lang="en-US" sz="4400" b="1" dirty="0" smtClean="0">
                <a:solidFill>
                  <a:schemeClr val="accent1">
                    <a:lumMod val="75000"/>
                  </a:schemeClr>
                </a:solidFill>
              </a:rPr>
              <a:t>a</a:t>
            </a:r>
            <a:r>
              <a:rPr lang="en-US" sz="4000" b="1" dirty="0" smtClean="0">
                <a:solidFill>
                  <a:schemeClr val="accent1">
                    <a:lumMod val="75000"/>
                  </a:schemeClr>
                </a:solidFill>
              </a:rPr>
              <a:t> soil testing report</a:t>
            </a:r>
            <a:endParaRPr lang="en-US" sz="4000" b="1" dirty="0">
              <a:solidFill>
                <a:schemeClr val="accent1">
                  <a:lumMod val="75000"/>
                </a:schemeClr>
              </a:solidFill>
            </a:endParaRP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304800" y="533400"/>
            <a:ext cx="7924800" cy="6324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09600" y="228600"/>
            <a:ext cx="7146925" cy="6629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2400" y="1"/>
            <a:ext cx="7696200"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1324</TotalTime>
  <Words>1458</Words>
  <Application>Microsoft Office PowerPoint</Application>
  <PresentationFormat>On-screen Show (4:3)</PresentationFormat>
  <Paragraphs>219</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Oriel</vt:lpstr>
      <vt:lpstr>PowerPoint Presentation</vt:lpstr>
      <vt:lpstr>PowerPoint Presentation</vt:lpstr>
      <vt:lpstr>PowerPoint Presentation</vt:lpstr>
      <vt:lpstr>Construction of minor bridge</vt:lpstr>
      <vt:lpstr> Construction of minor bridge</vt:lpstr>
      <vt:lpstr>PowerPoint Presentation</vt:lpstr>
      <vt:lpstr>a soil testing report</vt:lpstr>
      <vt:lpstr>PowerPoint Presentation</vt:lpstr>
      <vt:lpstr>PowerPoint Presentation</vt:lpstr>
      <vt:lpstr>Description </vt:lpstr>
      <vt:lpstr>PowerPoint Presentation</vt:lpstr>
      <vt:lpstr>PowerPoint Presentation</vt:lpstr>
      <vt:lpstr>PowerPoint Presentation</vt:lpstr>
      <vt:lpstr>PowerPoint Presentation</vt:lpstr>
      <vt:lpstr>Problem detected in foundation </vt:lpstr>
      <vt:lpstr>PowerPoint Presentation</vt:lpstr>
      <vt:lpstr>PowerPoint Presentation</vt:lpstr>
      <vt:lpstr>PowerPoint Presentation</vt:lpstr>
      <vt:lpstr>Failure case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vector>
  </TitlesOfParts>
  <Company>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sai cafe</dc:creator>
  <cp:lastModifiedBy>lenovo</cp:lastModifiedBy>
  <cp:revision>241</cp:revision>
  <dcterms:created xsi:type="dcterms:W3CDTF">2012-01-03T05:46:15Z</dcterms:created>
  <dcterms:modified xsi:type="dcterms:W3CDTF">2012-06-07T02:26:42Z</dcterms:modified>
</cp:coreProperties>
</file>